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9" r:id="rId4"/>
    <p:sldId id="270" r:id="rId5"/>
    <p:sldId id="257" r:id="rId6"/>
    <p:sldId id="258" r:id="rId7"/>
    <p:sldId id="259" r:id="rId8"/>
    <p:sldId id="260" r:id="rId9"/>
    <p:sldId id="271" r:id="rId10"/>
    <p:sldId id="272" r:id="rId11"/>
    <p:sldId id="261" r:id="rId12"/>
    <p:sldId id="273" r:id="rId13"/>
    <p:sldId id="262" r:id="rId14"/>
    <p:sldId id="266" r:id="rId15"/>
    <p:sldId id="265" r:id="rId16"/>
    <p:sldId id="263" r:id="rId17"/>
    <p:sldId id="274" r:id="rId18"/>
    <p:sldId id="267" r:id="rId19"/>
    <p:sldId id="268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94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1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57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08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67145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944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969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47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25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86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6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41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10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71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14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33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0E67-1770-458A-95BE-B8C5E34AEE1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B43754-07B2-4B21-8783-FB1669EE8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02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8247797" cy="37908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09182"/>
            <a:ext cx="8247797" cy="4804011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46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11988800" cy="1485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В моём понимании идеальный учитель должен быть 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6218" y="1071564"/>
            <a:ext cx="11925782" cy="47148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accent5"/>
                </a:solidFill>
              </a:rPr>
              <a:t>-</a:t>
            </a:r>
            <a:r>
              <a:rPr lang="ru-RU" sz="2400" b="1" dirty="0" smtClean="0">
                <a:solidFill>
                  <a:schemeClr val="accent5"/>
                </a:solidFill>
              </a:rPr>
              <a:t>понимающим (75%);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5"/>
                </a:solidFill>
              </a:rPr>
              <a:t>-уважающим своих учеников (53%);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-внимательным, готовым оказать помощь(35%); </a:t>
            </a:r>
            <a:endParaRPr lang="ru-RU" sz="24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5"/>
                </a:solidFill>
              </a:rPr>
              <a:t>-</a:t>
            </a:r>
            <a:r>
              <a:rPr lang="ru-RU" sz="2400" b="1" dirty="0" smtClean="0">
                <a:solidFill>
                  <a:schemeClr val="accent5"/>
                </a:solidFill>
              </a:rPr>
              <a:t>справедливым в требованиях (80%)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-интеллигентным, образованным» (45%);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-умеющим доступно излагать материал (49%);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-быть сдержанным, тактичным; не лезть в личную жизнь детей; умеющим найти с учениками общий язык (19%);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-быть </a:t>
            </a:r>
            <a:r>
              <a:rPr lang="ru-RU" sz="2400" b="1" dirty="0" err="1" smtClean="0"/>
              <a:t>авторитетом,примером</a:t>
            </a:r>
            <a:r>
              <a:rPr lang="ru-RU" sz="2400" b="1" dirty="0" smtClean="0"/>
              <a:t>  (10%);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-красивым, добрым (23%);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-обладать чувством юмора (40%);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/>
              <a:t>-идеальных учителей нет (10%)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224" y="0"/>
            <a:ext cx="7468351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мнению детей.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6965" y="807408"/>
            <a:ext cx="9541193" cy="6050592"/>
          </a:xfrm>
        </p:spPr>
      </p:pic>
    </p:spTree>
    <p:extLst>
      <p:ext uri="{BB962C8B-B14F-4D97-AF65-F5344CB8AC3E}">
        <p14:creationId xmlns:p14="http://schemas.microsoft.com/office/powerpoint/2010/main" xmlns="" val="31196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11988800" cy="1200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Самый сильный гнев учеников в поведении учителя вызывает...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5584" y="928688"/>
            <a:ext cx="11636415" cy="5624512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5"/>
                </a:solidFill>
              </a:rPr>
              <a:t>несправедливое оценивание учеников (80%)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5"/>
                </a:solidFill>
              </a:rPr>
              <a:t>грубость учителей (38%),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плохое настроение, срываемое на школьниках (10%),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«выделение любимчиков» (15%),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когда задерживают на перемене (23%),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5"/>
                </a:solidFill>
              </a:rPr>
              <a:t>много задают на дом (37%);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лезут в личную жизнь (30%);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 «навешивают» ярлыки на тех, кого не любят и делают «козлом отпущения», а любимчикам и подлизам всё сходит с рук» (20%);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не верят, когда говоришь правду (15%),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когда учитель во время разговора заставляет смотреть в глаза (7%). </a:t>
            </a:r>
          </a:p>
          <a:p>
            <a:pPr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62" y="266217"/>
            <a:ext cx="8596668" cy="5324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общества.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147" y="917855"/>
            <a:ext cx="9827249" cy="5940145"/>
          </a:xfrm>
        </p:spPr>
      </p:pic>
    </p:spTree>
    <p:extLst>
      <p:ext uri="{BB962C8B-B14F-4D97-AF65-F5344CB8AC3E}">
        <p14:creationId xmlns:p14="http://schemas.microsoft.com/office/powerpoint/2010/main" xmlns="" val="16723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2"/>
            <a:ext cx="12048661" cy="54775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Портрет современного учителя по результатам опроса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ds02.infourok.ru/uploads/ex/09ed/00033e3c-896a7ef5/img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86" t="12241" r="12512" b="3112"/>
          <a:stretch/>
        </p:blipFill>
        <p:spPr bwMode="auto">
          <a:xfrm>
            <a:off x="1967541" y="692696"/>
            <a:ext cx="8571347" cy="58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119669" y="1196752"/>
            <a:ext cx="2400267" cy="12241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56091" y="1347155"/>
            <a:ext cx="182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Должен любить детей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967541" y="3690544"/>
            <a:ext cx="2600651" cy="13226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53081" y="5633864"/>
            <a:ext cx="2400267" cy="12241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38621" y="3789040"/>
            <a:ext cx="2400267" cy="12241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52117" y="1188159"/>
            <a:ext cx="2400267" cy="12241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53082" y="6153599"/>
            <a:ext cx="242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Компетентный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0068" y="4185801"/>
            <a:ext cx="221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Интересным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640283" y="4216442"/>
            <a:ext cx="182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Добрый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268823" y="164136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Увлекающий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00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28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604" y="511032"/>
            <a:ext cx="3058397" cy="533021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 Я ХОЧУ ,ко всему выше сказанному,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ещё и …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БЫТЬ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ВСЕГДА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здоровым и молодым 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 чтобы моё государство оценивало мой труд по достоинству.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815"/>
            <a:ext cx="5997849" cy="6123008"/>
          </a:xfrm>
        </p:spPr>
      </p:pic>
    </p:spTree>
    <p:extLst>
      <p:ext uri="{BB962C8B-B14F-4D97-AF65-F5344CB8AC3E}">
        <p14:creationId xmlns:p14="http://schemas.microsoft.com/office/powerpoint/2010/main" xmlns="" val="12757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119888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Учитель никогда не должен... 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413" y="714376"/>
            <a:ext cx="12026338" cy="5838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«поднимать руку на учеников»;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«оскорблять их, особенно при всем классе»;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«орать так, что стекла в классе звенят»;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«доводить ребенка до слез»;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«опаздывать на урок»;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«забывать давать на дом задание»;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«задерживать класс на перемену»;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«угрожать, показывать плохое настроение»;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«быть двуличным, называя при директоре учеников «детки мои», а без него «вот уроды, навязались на мою голову»;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«ставить в журнале двойку по предмету из-за поведения или за пропуски»;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«не оскорблять родителей учеников: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273" y="476672"/>
            <a:ext cx="11329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Исходя из современных требований образования, можно определить основные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427" y="1119506"/>
            <a:ext cx="90909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пути развития 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профессиональной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компетентности педагога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7895" y="4077072"/>
            <a:ext cx="10657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в творческих группах;</a:t>
            </a:r>
          </a:p>
          <a:p>
            <a:r>
              <a:rPr lang="ru-RU" dirty="0"/>
              <a:t>Инновационная деятельность, освоение новых педагогических технологий;</a:t>
            </a:r>
          </a:p>
          <a:p>
            <a:r>
              <a:rPr lang="ru-RU" dirty="0"/>
              <a:t>Активное участие в педагогических конкурсах профессионального мастерства;</a:t>
            </a:r>
          </a:p>
          <a:p>
            <a:r>
              <a:rPr lang="ru-RU" dirty="0"/>
              <a:t>Распространение и обобщение собственного педагогического опыта;</a:t>
            </a:r>
          </a:p>
          <a:p>
            <a:r>
              <a:rPr lang="ru-RU" dirty="0"/>
              <a:t>Научно-исследовательская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5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7159" y="116632"/>
            <a:ext cx="930414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/>
              <a:t>Основные пути развития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профессиональной </a:t>
            </a:r>
            <a:r>
              <a:rPr lang="ru-RU" sz="3200" b="1" dirty="0"/>
              <a:t>компетентности педагога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339" y="1484784"/>
            <a:ext cx="1161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настоящее время педагогу необходимо быть не только в тренде гаджетов, нужных для образовательного процесса, но и уметь работать с разными категориями детей: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371" y="2708920"/>
            <a:ext cx="113292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–</a:t>
            </a:r>
            <a:r>
              <a:rPr lang="ru-RU" dirty="0"/>
              <a:t> </a:t>
            </a:r>
            <a:r>
              <a:rPr lang="ru-RU" sz="2400" dirty="0">
                <a:solidFill>
                  <a:schemeClr val="accent6"/>
                </a:solidFill>
              </a:rPr>
              <a:t>с одаренными учащимися;</a:t>
            </a:r>
          </a:p>
          <a:p>
            <a:r>
              <a:rPr lang="ru-RU" sz="2400" dirty="0">
                <a:solidFill>
                  <a:schemeClr val="accent6"/>
                </a:solidFill>
              </a:rPr>
              <a:t>– в условиях реализации программ инклюзивного образования;</a:t>
            </a:r>
          </a:p>
          <a:p>
            <a:r>
              <a:rPr lang="ru-RU" sz="2400" dirty="0">
                <a:solidFill>
                  <a:schemeClr val="accent6"/>
                </a:solidFill>
              </a:rPr>
              <a:t>– преподавание русского языка учащимся, для которых он не является родным;</a:t>
            </a:r>
          </a:p>
          <a:p>
            <a:r>
              <a:rPr lang="ru-RU" sz="2400" dirty="0">
                <a:solidFill>
                  <a:schemeClr val="accent6"/>
                </a:solidFill>
              </a:rPr>
              <a:t>– с учащимися, имеющими проблемы в развитии;</a:t>
            </a:r>
          </a:p>
          <a:p>
            <a:r>
              <a:rPr lang="ru-RU" sz="2400" dirty="0">
                <a:solidFill>
                  <a:schemeClr val="accent6"/>
                </a:solidFill>
              </a:rPr>
              <a:t>– с </a:t>
            </a:r>
            <a:r>
              <a:rPr lang="ru-RU" sz="2400" dirty="0" err="1">
                <a:solidFill>
                  <a:schemeClr val="accent6"/>
                </a:solidFill>
              </a:rPr>
              <a:t>девиантными</a:t>
            </a:r>
            <a:r>
              <a:rPr lang="ru-RU" sz="2400" dirty="0">
                <a:solidFill>
                  <a:schemeClr val="accent6"/>
                </a:solidFill>
              </a:rPr>
              <a:t>, зависимыми, социально запущенными и социально уязвимыми учащимися, имеющими серьезные отклонения в поведении.</a:t>
            </a:r>
          </a:p>
          <a:p>
            <a:endParaRPr lang="ru-RU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5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540" y="147462"/>
            <a:ext cx="105778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СОВРЕМЕННЫЙ УЧИТЕЛЬ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ОН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1\Pictures\255648_09d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021" y="4079043"/>
            <a:ext cx="4488009" cy="25399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6327" y="1677658"/>
            <a:ext cx="10128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«Если учитель имеет любовь к делу, то он будет хорошим учителем. Если учитель имеет только любовь к ученику, как отец и мать, то он будет лучше того учителя, который прочёл все книги, но не имеет любви ни к делу, ни к ученикам. Если учитель соединяет в себе любовь к делу и к ученикам, то он – совершенный учитель»</a:t>
            </a:r>
          </a:p>
          <a:p>
            <a:pPr algn="r"/>
            <a:r>
              <a:rPr lang="ru-RU" dirty="0" smtClean="0"/>
              <a:t>Л.Н.ТОЛСТОЙ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357188"/>
            <a:ext cx="9689939" cy="61960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r>
              <a:rPr lang="ru-RU" sz="3600" b="1" dirty="0" smtClean="0">
                <a:solidFill>
                  <a:srgbClr val="7030A0"/>
                </a:solidFill>
              </a:rPr>
              <a:t>Далеко не всем педагогам свойствен подобный стиль взаимоотношений с учащимися и, соответственно, не все учащиеся негативно настроены по отношению к своим учителям. Значительная доля учащихся  уважает,   ценит   и   искренне  любит  своих  учителей  за  их  вдохновенный, творческий груд, заботу об учениках, честное и справедливое отношение к ним. 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85750"/>
            <a:ext cx="9781572" cy="62674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600" dirty="0" smtClean="0"/>
              <a:t>  </a:t>
            </a:r>
            <a:r>
              <a:rPr lang="ru-RU" sz="3600" b="1" dirty="0" smtClean="0">
                <a:solidFill>
                  <a:srgbClr val="00B0F0"/>
                </a:solidFill>
              </a:rPr>
              <a:t>Каждому ученику свойственен субъективный образ идеального учителя, представление о том, что должен и чего не должен делать педагог. Тем не менее, обобщенное представление испытуемых об идеальном учителе неизменно включает в его образ такие черты, как: внимательность, эрудиция, доброта, тактичность, понимание, справедливость, искренность, любовь к детям. 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1" y="228601"/>
            <a:ext cx="12192000" cy="842963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Кредо современного учителя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3501" y="1285875"/>
            <a:ext cx="10858500" cy="526732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Я знаю, чему сегодня надо учить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Я знаю то, чему надо учить.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Я знаю, как научить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Я понимаю, что эти знания сегодня нужны людям.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Я вижу, что люди благодарны за мою работу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Я уверен в том, что мой труд полезен обществу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0" y="228601"/>
            <a:ext cx="9652000" cy="5572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B0F0"/>
                </a:solidFill>
              </a:rPr>
              <a:t>Заповедь учителя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928688"/>
            <a:ext cx="6381751" cy="56245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Люби своих учеников,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Согрей теплом их душу,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От лжи и зла их защити,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И в летний зной, и в стужу.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Люби как собственных детей,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И разницы не делай,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Терпенья много наберись,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Решенье принял, следуй!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1251" y="928688"/>
            <a:ext cx="6000749" cy="56245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Зажги учения огонь,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Прости им их ошибки,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И будешь в памяти их жить,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От сердца их улыбки. 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Не будь жестоким никогда,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Нет сердца - ты калека,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Учись, пока глядят глаза,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Всегда будь человеком! </a:t>
            </a:r>
          </a:p>
          <a:p>
            <a:pPr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                 М.Львовский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501" y="428625"/>
            <a:ext cx="11620500" cy="407193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3200" b="1" dirty="0" smtClean="0">
                <a:solidFill>
                  <a:srgbClr val="7030A0"/>
                </a:solidFill>
              </a:rPr>
              <a:t>Одним из критериев «идеального учителя» школьники видят педагога, который умеет работать не только с гениями, но и с «не совсем гениями», а главное учитель должен учить детей с желанием.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1" y="4214814"/>
            <a:ext cx="11417300" cy="23383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00B0F0"/>
                </a:solidFill>
              </a:rPr>
              <a:t>Один из учащихся написал: «Учителя нужны для того, чтобы остались светлые воспоминания о школе». 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817225"/>
            <a:ext cx="10464800" cy="26119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7200" b="1" i="1" dirty="0" smtClean="0">
                <a:solidFill>
                  <a:srgbClr val="FF0000"/>
                </a:solidFill>
              </a:rPr>
              <a:t>Какой он – современный учитель?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428625"/>
            <a:ext cx="11430000" cy="36433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   </a:t>
            </a:r>
            <a:r>
              <a:rPr lang="ru-RU" sz="4000" b="1" dirty="0" smtClean="0">
                <a:solidFill>
                  <a:srgbClr val="7030A0"/>
                </a:solidFill>
              </a:rPr>
              <a:t>Современный ученик </a:t>
            </a:r>
            <a:r>
              <a:rPr lang="ru-RU" sz="3200" b="1" dirty="0" smtClean="0">
                <a:solidFill>
                  <a:srgbClr val="7030A0"/>
                </a:solidFill>
              </a:rPr>
              <a:t>– это восьмое чудо света, оснащенное мобильником, ноутбуком и получающее драйв от прослушивания </a:t>
            </a:r>
            <a:r>
              <a:rPr lang="ru-RU" sz="3200" b="1" dirty="0" err="1" smtClean="0">
                <a:solidFill>
                  <a:srgbClr val="7030A0"/>
                </a:solidFill>
              </a:rPr>
              <a:t>рэпа</a:t>
            </a:r>
            <a:r>
              <a:rPr lang="ru-RU" sz="3200" b="1" dirty="0" smtClean="0">
                <a:solidFill>
                  <a:srgbClr val="7030A0"/>
                </a:solidFill>
              </a:rPr>
              <a:t>, при этом ставящее опыты над своим дневником. 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6751" y="4214814"/>
            <a:ext cx="11322049" cy="23383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2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Идеальный ученик – </a:t>
            </a:r>
            <a:r>
              <a:rPr lang="ru-RU" sz="3200" b="1" dirty="0" smtClean="0">
                <a:solidFill>
                  <a:srgbClr val="FF0000"/>
                </a:solidFill>
              </a:rPr>
              <a:t>это девятое чудо света. В настоящее время ведётся всемирный розыск такого ученика под девизом «Вымирающий вид». 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38252" y="357188"/>
            <a:ext cx="8739126" cy="6196012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4800" b="1" dirty="0" smtClean="0">
                <a:solidFill>
                  <a:srgbClr val="7030A0"/>
                </a:solidFill>
              </a:rPr>
              <a:t>Современный учитель – это человек, который умудряется исправлять все опыты над дневником восьмого чуда света и в то же время успевает организовать всемирный розыск девятого чуда света.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учитель.… Каким он должен быть?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интересный…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родным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он учитель!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как никто другой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к душе человеческой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впрямую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имеет право сделать ошибку в воспитании ребёнка. Он учит и воспитывает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знаниями и любовью, своим отношением к миру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Меняется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жизнь, 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не должен отставать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ритма жизни. Он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требовательным, но справедливым и всегда давать право ученику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успех и ошибку. Он должен быть настоящим профессионалом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дела.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главное в работе учителя?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хорошим человеком, выявлять самые лучшие качества, заложенные в душе ребенка, поощрять детей, чтобы они получали радость от приобретенных знаний. Но главное – показать ребенку мир,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есть на самом деле.</a:t>
            </a:r>
          </a:p>
        </p:txBody>
      </p:sp>
    </p:spTree>
    <p:extLst>
      <p:ext uri="{BB962C8B-B14F-4D97-AF65-F5344CB8AC3E}">
        <p14:creationId xmlns:p14="http://schemas.microsoft.com/office/powerpoint/2010/main" xmlns="" val="31343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365125"/>
            <a:ext cx="8810767" cy="5811838"/>
          </a:xfrm>
        </p:spPr>
      </p:pic>
    </p:spTree>
    <p:extLst>
      <p:ext uri="{BB962C8B-B14F-4D97-AF65-F5344CB8AC3E}">
        <p14:creationId xmlns:p14="http://schemas.microsoft.com/office/powerpoint/2010/main" xmlns="" val="23675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самого учителя.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должен быть: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УСПЕШНЫМ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ЧЕЛОВЕЧНЫМ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ИНТЕРЕСНЫМ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ТАЛАНТЛИВЫМ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ЕСТЕСТВЕННЫМ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ЛЮБИМЫМ (ДЕТЬМИ)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МЯГКИМ И ТРЕБОВАТЕЛЬНЫМ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0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886" y="1405719"/>
            <a:ext cx="7533563" cy="5032093"/>
          </a:xfrm>
        </p:spPr>
      </p:pic>
    </p:spTree>
    <p:extLst>
      <p:ext uri="{BB962C8B-B14F-4D97-AF65-F5344CB8AC3E}">
        <p14:creationId xmlns:p14="http://schemas.microsoft.com/office/powerpoint/2010/main" xmlns="" val="21059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31" y="1663139"/>
            <a:ext cx="10845800" cy="3414713"/>
          </a:xfrm>
        </p:spPr>
        <p:txBody>
          <a:bodyPr/>
          <a:lstStyle/>
          <a:p>
            <a:pPr algn="ctr">
              <a:defRPr/>
            </a:pPr>
            <a:r>
              <a:rPr lang="ru-RU" sz="5400" b="1" dirty="0" smtClean="0">
                <a:solidFill>
                  <a:srgbClr val="7030A0"/>
                </a:solidFill>
              </a:rPr>
              <a:t>Учитель </a:t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 smtClean="0">
                <a:solidFill>
                  <a:srgbClr val="7030A0"/>
                </a:solidFill>
              </a:rPr>
              <a:t>глазами учеников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935</Words>
  <Application>Microsoft Office PowerPoint</Application>
  <PresentationFormat>Произвольный</PresentationFormat>
  <Paragraphs>112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Грань</vt:lpstr>
      <vt:lpstr>Слайд 1</vt:lpstr>
      <vt:lpstr>Слайд 2</vt:lpstr>
      <vt:lpstr>Слайд 3</vt:lpstr>
      <vt:lpstr>Слайд 4</vt:lpstr>
      <vt:lpstr>Современный учитель.… Каким он должен быть?  Вопрос интересный…  Он должен быть родным! Потому что он учитель! </vt:lpstr>
      <vt:lpstr>Слайд 6</vt:lpstr>
      <vt:lpstr>По мнению самого учителя. Я должен быть:</vt:lpstr>
      <vt:lpstr>По мнению родителей. </vt:lpstr>
      <vt:lpstr>Учитель  глазами учеников</vt:lpstr>
      <vt:lpstr>В моём понимании идеальный учитель должен быть ...  </vt:lpstr>
      <vt:lpstr>По мнению детей.</vt:lpstr>
      <vt:lpstr>Самый сильный гнев учеников в поведении учителя вызывает...  </vt:lpstr>
      <vt:lpstr>По мнению общества.</vt:lpstr>
      <vt:lpstr>Портрет современного учителя по результатам опроса</vt:lpstr>
      <vt:lpstr>Слайд 15</vt:lpstr>
      <vt:lpstr>А Я ХОЧУ ,ко всему выше сказанному,  ещё и … БЫТЬ ВСЕГДА  здоровым и молодым . И чтобы моё государство оценивало мой труд по достоинству.</vt:lpstr>
      <vt:lpstr>Учитель никогда не должен...  </vt:lpstr>
      <vt:lpstr>Слайд 18</vt:lpstr>
      <vt:lpstr>Слайд 19</vt:lpstr>
      <vt:lpstr>Слайд 20</vt:lpstr>
      <vt:lpstr>Слайд 21</vt:lpstr>
      <vt:lpstr>Кредо современного учителя</vt:lpstr>
      <vt:lpstr>Заповедь учителя</vt:lpstr>
      <vt:lpstr>Слайд 24</vt:lpstr>
      <vt:lpstr>Какой он – современный учитель?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</dc:title>
  <dc:creator>user</dc:creator>
  <cp:lastModifiedBy>Home</cp:lastModifiedBy>
  <cp:revision>15</cp:revision>
  <dcterms:created xsi:type="dcterms:W3CDTF">2016-03-30T12:07:25Z</dcterms:created>
  <dcterms:modified xsi:type="dcterms:W3CDTF">2021-03-30T18:57:02Z</dcterms:modified>
</cp:coreProperties>
</file>