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80" d="100"/>
          <a:sy n="80" d="100"/>
        </p:scale>
        <p:origin x="-167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E6F9F-C4CC-4EC9-858A-C75441C1FC46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65FA5-EDC3-4505-932E-CA7A26187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666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65FA5-EDC3-4505-932E-CA7A2618782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2611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35292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Республиканский литературно-творческий конкурс «</a:t>
            </a:r>
            <a:r>
              <a:rPr lang="ru-RU" b="1" dirty="0" err="1" smtClean="0"/>
              <a:t>Гафуринские</a:t>
            </a:r>
            <a:r>
              <a:rPr lang="ru-RU" b="1" dirty="0" smtClean="0"/>
              <a:t> чтения», посвященного творчеству Народного поэта Башкортостана </a:t>
            </a:r>
            <a:r>
              <a:rPr lang="ru-RU" b="1" dirty="0" err="1" smtClean="0"/>
              <a:t>Мажита</a:t>
            </a:r>
            <a:r>
              <a:rPr lang="ru-RU" b="1" dirty="0" smtClean="0"/>
              <a:t> </a:t>
            </a:r>
            <a:r>
              <a:rPr lang="ru-RU" b="1" dirty="0" err="1" smtClean="0"/>
              <a:t>Гафури</a:t>
            </a:r>
            <a:r>
              <a:rPr lang="ru-RU" b="1" dirty="0" smtClean="0"/>
              <a:t> 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«Жизнь и творчество </a:t>
            </a:r>
            <a:r>
              <a:rPr lang="ru-RU" b="1" dirty="0" err="1" smtClean="0"/>
              <a:t>Мажита</a:t>
            </a:r>
            <a:r>
              <a:rPr lang="ru-RU" b="1" dirty="0" smtClean="0"/>
              <a:t> </a:t>
            </a:r>
            <a:r>
              <a:rPr lang="ru-RU" b="1" dirty="0" err="1" smtClean="0"/>
              <a:t>Гафури</a:t>
            </a:r>
            <a:r>
              <a:rPr lang="ru-RU" b="1" dirty="0" smtClean="0"/>
              <a:t>»</a:t>
            </a:r>
            <a:endParaRPr lang="ru-RU" dirty="0" smtClean="0"/>
          </a:p>
          <a:p>
            <a:pPr algn="ctr"/>
            <a:r>
              <a:rPr lang="ru-RU" dirty="0" smtClean="0"/>
              <a:t>Исследовательская работа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dirty="0" smtClean="0"/>
              <a:t>Баклан Ксения Романовна, </a:t>
            </a:r>
          </a:p>
          <a:p>
            <a:pPr algn="r"/>
            <a:r>
              <a:rPr lang="ru-RU" dirty="0" smtClean="0"/>
              <a:t>ученица 7 класса МОБУ ООШ </a:t>
            </a:r>
            <a:r>
              <a:rPr lang="ru-RU" dirty="0" err="1" smtClean="0"/>
              <a:t>с.Улуелга</a:t>
            </a:r>
            <a:endParaRPr lang="ru-RU" dirty="0" smtClean="0"/>
          </a:p>
          <a:p>
            <a:pPr algn="r"/>
            <a:r>
              <a:rPr lang="ru-RU" b="1" dirty="0" smtClean="0"/>
              <a:t>Научный руководитель:</a:t>
            </a:r>
            <a:r>
              <a:rPr lang="ru-RU" dirty="0" smtClean="0"/>
              <a:t> </a:t>
            </a:r>
            <a:r>
              <a:rPr lang="ru-RU" dirty="0" err="1" smtClean="0"/>
              <a:t>Мусалимова</a:t>
            </a:r>
            <a:r>
              <a:rPr lang="ru-RU" dirty="0" smtClean="0"/>
              <a:t> </a:t>
            </a:r>
            <a:r>
              <a:rPr lang="ru-RU" dirty="0" err="1" smtClean="0"/>
              <a:t>Гульнар</a:t>
            </a:r>
            <a:r>
              <a:rPr lang="ru-RU" dirty="0" smtClean="0"/>
              <a:t> </a:t>
            </a:r>
            <a:r>
              <a:rPr lang="ru-RU" dirty="0" err="1" smtClean="0"/>
              <a:t>Сабитовна</a:t>
            </a:r>
            <a:r>
              <a:rPr lang="ru-RU" dirty="0" smtClean="0"/>
              <a:t>,</a:t>
            </a:r>
          </a:p>
          <a:p>
            <a:pPr algn="r"/>
            <a:r>
              <a:rPr lang="ru-RU" dirty="0" smtClean="0"/>
              <a:t>учитель башкирского языка и литературы</a:t>
            </a:r>
          </a:p>
          <a:p>
            <a:pPr algn="r"/>
            <a:r>
              <a:rPr lang="ru-RU" dirty="0" smtClean="0"/>
              <a:t>МОБУ ООШ </a:t>
            </a:r>
            <a:r>
              <a:rPr lang="ru-RU" dirty="0" err="1" smtClean="0"/>
              <a:t>с.Улуелга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	</a:t>
            </a:r>
            <a:endParaRPr lang="ru-RU" dirty="0" smtClean="0"/>
          </a:p>
          <a:p>
            <a:r>
              <a:rPr lang="ru-RU" b="1" dirty="0" smtClean="0"/>
              <a:t> </a:t>
            </a:r>
            <a:endParaRPr lang="ru-RU" b="1" dirty="0" smtClean="0"/>
          </a:p>
          <a:p>
            <a:endParaRPr lang="ru-RU" b="1" smtClean="0"/>
          </a:p>
          <a:p>
            <a:endParaRPr lang="ru-RU" dirty="0" smtClean="0"/>
          </a:p>
          <a:p>
            <a:pPr algn="ctr"/>
            <a:r>
              <a:rPr lang="ru-RU" dirty="0" err="1" smtClean="0"/>
              <a:t>с.Улуелга</a:t>
            </a:r>
            <a:r>
              <a:rPr lang="ru-RU" dirty="0" smtClean="0"/>
              <a:t>, 2021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7945"/>
            <a:ext cx="52920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Стихи радости</a:t>
            </a:r>
          </a:p>
          <a:p>
            <a:r>
              <a:rPr lang="ru-RU" dirty="0">
                <a:solidFill>
                  <a:srgbClr val="00B050"/>
                </a:solidFill>
              </a:rPr>
              <a:t>Эй, перо, веселей! Нажимай, что есть сил!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Эй, перо, потрудись, не жалея чернил!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Я народу письмо — поздравленье пишу: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Горе из дому прочь, светлый час наступил!</a:t>
            </a:r>
          </a:p>
          <a:p>
            <a:r>
              <a:rPr lang="ru-RU" dirty="0">
                <a:solidFill>
                  <a:srgbClr val="00B050"/>
                </a:solidFill>
              </a:rPr>
              <a:t>Путь свободы открыт, и ведет он вперед.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Заживем, говорю, заживем, мой народ!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Счастлив я, как дитя в первый день бытия.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Не осталось в душе тени прежних невзгод.</a:t>
            </a:r>
          </a:p>
          <a:p>
            <a:r>
              <a:rPr lang="ru-RU" dirty="0">
                <a:solidFill>
                  <a:srgbClr val="00B050"/>
                </a:solidFill>
              </a:rPr>
              <a:t>Дни свободы пришли, долгожданные дни,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Людям нашей страны, словно праздник они.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Так прими же, народ, поздравленье мое,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Нынче думы у нас и желанья — одни…</a:t>
            </a:r>
          </a:p>
          <a:p>
            <a:r>
              <a:rPr lang="ru-RU" dirty="0">
                <a:solidFill>
                  <a:srgbClr val="00B050"/>
                </a:solidFill>
              </a:rPr>
              <a:t>Эй, перо, торопись, эти дни опиши!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Соберем воедино все силы души.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Эта ночь — всенародного счастья канун…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Тирании конец! Свежим ветром дыши!</a:t>
            </a:r>
          </a:p>
          <a:p>
            <a:r>
              <a:rPr lang="ru-RU" dirty="0">
                <a:solidFill>
                  <a:srgbClr val="00B050"/>
                </a:solidFill>
              </a:rPr>
              <a:t>Радость — редкостный дар — нам впервые дана.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Ты пойми, какова нашей воли цена!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Сбиты прочь кандалы… За работу, друзья!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>Принимайтесь за труд, коль настала весна!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8063" y="379745"/>
            <a:ext cx="4013749" cy="56323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«Судьба!»</a:t>
            </a:r>
          </a:p>
          <a:p>
            <a:r>
              <a:rPr lang="ru-RU" dirty="0">
                <a:solidFill>
                  <a:schemeClr val="bg1"/>
                </a:solidFill>
              </a:rPr>
              <a:t>Будь кроток, не борись, таков удел раба: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На небесах твоя начертана судьба!</a:t>
            </a:r>
          </a:p>
          <a:p>
            <a:r>
              <a:rPr lang="ru-RU" dirty="0">
                <a:solidFill>
                  <a:schemeClr val="bg1"/>
                </a:solidFill>
              </a:rPr>
              <a:t>У наших бедняков ни пищи, ни питья,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Одежда из тряпья…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Мы говорим: «Судьба!»</a:t>
            </a:r>
          </a:p>
          <a:p>
            <a:r>
              <a:rPr lang="ru-RU" dirty="0">
                <a:solidFill>
                  <a:schemeClr val="bg1"/>
                </a:solidFill>
              </a:rPr>
              <a:t>Другим — идти вперед, другим — во всем успех,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 мы — в хвосте у всех…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Мы говорим: «Судьба!»</a:t>
            </a:r>
          </a:p>
          <a:p>
            <a:r>
              <a:rPr lang="ru-RU" dirty="0">
                <a:solidFill>
                  <a:schemeClr val="bg1"/>
                </a:solidFill>
              </a:rPr>
              <a:t>Несчастный труженик и беден и скорбит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От горя и обид…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Мы говорим: «Судьба!»</a:t>
            </a:r>
          </a:p>
          <a:p>
            <a:r>
              <a:rPr lang="ru-RU" dirty="0">
                <a:solidFill>
                  <a:schemeClr val="bg1"/>
                </a:solidFill>
              </a:rPr>
              <a:t>Таков закон судьбы, его не обойдешь,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Мы видим всюду ложь —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говорим: «Судьба!»</a:t>
            </a:r>
          </a:p>
        </p:txBody>
      </p:sp>
    </p:spTree>
    <p:extLst>
      <p:ext uri="{BB962C8B-B14F-4D97-AF65-F5344CB8AC3E}">
        <p14:creationId xmlns:p14="http://schemas.microsoft.com/office/powerpoint/2010/main" xmlns="" val="977580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20688">
        <p14:switch dir="r"/>
      </p:transition>
    </mc:Choice>
    <mc:Fallback>
      <p:transition spd="slow" advTm="206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1"/>
            <a:ext cx="49685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C00CC"/>
                </a:solidFill>
              </a:rPr>
              <a:t>Всезнающий мулла</a:t>
            </a:r>
          </a:p>
          <a:p>
            <a:r>
              <a:rPr lang="ru-RU" dirty="0">
                <a:solidFill>
                  <a:srgbClr val="CC00CC"/>
                </a:solidFill>
              </a:rPr>
              <a:t>Охота поразвлечься мне пришла.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На пароход, забыв про все дела,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Я сел — и вот на палубе широкой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Ученый повстречался мне мулла.</a:t>
            </a:r>
          </a:p>
          <a:p>
            <a:r>
              <a:rPr lang="ru-RU" dirty="0">
                <a:solidFill>
                  <a:srgbClr val="CC00CC"/>
                </a:solidFill>
              </a:rPr>
              <a:t>Все мудрецы, какие есть на свете,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В сравненье с ним — беспомощные дети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Пожалуй, и в Европе нет людей,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Чтоб так судили о любом предмете.</a:t>
            </a:r>
          </a:p>
          <a:p>
            <a:r>
              <a:rPr lang="ru-RU" dirty="0">
                <a:solidFill>
                  <a:srgbClr val="CC00CC"/>
                </a:solidFill>
              </a:rPr>
              <a:t>Ученость в нем бурлила через край,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Мы пили с ним из самовара чай.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Он говорил: «В сравнении со мною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Все — дураки, ты это так и знай!»</a:t>
            </a:r>
          </a:p>
          <a:p>
            <a:r>
              <a:rPr lang="ru-RU" dirty="0">
                <a:solidFill>
                  <a:srgbClr val="CC00CC"/>
                </a:solidFill>
              </a:rPr>
              <a:t>Он заявил уверенно, солидно: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«Земля плоска, и это очевидно!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И держится она на двух быках!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Кто говорит иное — лжет бесстыдно!»</a:t>
            </a:r>
          </a:p>
          <a:p>
            <a:r>
              <a:rPr lang="ru-RU" dirty="0">
                <a:solidFill>
                  <a:srgbClr val="CC00CC"/>
                </a:solidFill>
              </a:rPr>
              <a:t>«А солнце, — наш мудрец сказал потом, —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Вокруг земли гуляет день за днем!»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>
                <a:solidFill>
                  <a:srgbClr val="CC00CC"/>
                </a:solidFill>
              </a:rPr>
              <a:t>И стало ясно, что пред ним — невежда</a:t>
            </a:r>
            <a:br>
              <a:rPr lang="ru-RU" dirty="0">
                <a:solidFill>
                  <a:srgbClr val="CC00CC"/>
                </a:solidFill>
              </a:rPr>
            </a:br>
            <a:r>
              <a:rPr lang="ru-RU" dirty="0" err="1">
                <a:solidFill>
                  <a:srgbClr val="CC00CC"/>
                </a:solidFill>
              </a:rPr>
              <a:t>Фламмарион</a:t>
            </a:r>
            <a:r>
              <a:rPr lang="ru-RU" dirty="0">
                <a:solidFill>
                  <a:srgbClr val="CC00CC"/>
                </a:solidFill>
              </a:rPr>
              <a:t>, известный </a:t>
            </a:r>
            <a:r>
              <a:rPr lang="ru-RU" dirty="0" smtClean="0">
                <a:solidFill>
                  <a:srgbClr val="CC00CC"/>
                </a:solidFill>
              </a:rPr>
              <a:t>астроном!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908720"/>
            <a:ext cx="4355976" cy="48013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/>
              <a:t>Хвастун</a:t>
            </a:r>
          </a:p>
          <a:p>
            <a:r>
              <a:rPr lang="ru-RU" dirty="0"/>
              <a:t>Себя на весь он хвалит свет.</a:t>
            </a:r>
            <a:br>
              <a:rPr lang="ru-RU" dirty="0"/>
            </a:br>
            <a:r>
              <a:rPr lang="ru-RU" dirty="0"/>
              <a:t>И дело так представит,</a:t>
            </a:r>
            <a:br>
              <a:rPr lang="ru-RU" dirty="0"/>
            </a:br>
            <a:r>
              <a:rPr lang="ru-RU" dirty="0"/>
              <a:t>Распишет то, чего в нем нет,</a:t>
            </a:r>
            <a:br>
              <a:rPr lang="ru-RU" dirty="0"/>
            </a:br>
            <a:r>
              <a:rPr lang="ru-RU" dirty="0"/>
              <a:t>Свои дела прославит.</a:t>
            </a:r>
          </a:p>
          <a:p>
            <a:r>
              <a:rPr lang="ru-RU" dirty="0"/>
              <a:t>И по его поймешь словам:</a:t>
            </a:r>
            <a:br>
              <a:rPr lang="ru-RU" dirty="0"/>
            </a:br>
            <a:r>
              <a:rPr lang="ru-RU" dirty="0"/>
              <a:t>Он самый лучший только.</a:t>
            </a:r>
            <a:br>
              <a:rPr lang="ru-RU" dirty="0"/>
            </a:br>
            <a:r>
              <a:rPr lang="ru-RU" dirty="0"/>
              <a:t>Он гору слов отвалит вам,</a:t>
            </a:r>
            <a:br>
              <a:rPr lang="ru-RU" dirty="0"/>
            </a:br>
            <a:r>
              <a:rPr lang="ru-RU" dirty="0"/>
              <a:t>Но в том ни капли толка.</a:t>
            </a:r>
          </a:p>
          <a:p>
            <a:r>
              <a:rPr lang="ru-RU" dirty="0"/>
              <a:t>Но что за страсть у хвастуна</a:t>
            </a:r>
            <a:br>
              <a:rPr lang="ru-RU" dirty="0"/>
            </a:br>
            <a:r>
              <a:rPr lang="ru-RU" dirty="0"/>
              <a:t>Расхваливать с любовью</a:t>
            </a:r>
            <a:br>
              <a:rPr lang="ru-RU" dirty="0"/>
            </a:br>
            <a:r>
              <a:rPr lang="ru-RU" dirty="0"/>
              <a:t>Все то, в чем польза не видна,</a:t>
            </a:r>
            <a:br>
              <a:rPr lang="ru-RU" dirty="0"/>
            </a:br>
            <a:r>
              <a:rPr lang="ru-RU" dirty="0"/>
              <a:t>Одно лишь пустословье.</a:t>
            </a:r>
          </a:p>
          <a:p>
            <a:r>
              <a:rPr lang="ru-RU" dirty="0"/>
              <a:t>Заметит пусть тебя другой,</a:t>
            </a:r>
            <a:br>
              <a:rPr lang="ru-RU" dirty="0"/>
            </a:br>
            <a:r>
              <a:rPr lang="ru-RU" dirty="0"/>
              <a:t>Крикливый </a:t>
            </a:r>
            <a:r>
              <a:rPr lang="ru-RU" dirty="0" err="1"/>
              <a:t>воробьишка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Ты не ершись: «Вот я какой!»</a:t>
            </a:r>
            <a:br>
              <a:rPr lang="ru-RU" dirty="0"/>
            </a:br>
            <a:r>
              <a:rPr lang="ru-RU" dirty="0"/>
              <a:t>Ты просто хвастунишка.</a:t>
            </a:r>
          </a:p>
        </p:txBody>
      </p:sp>
    </p:spTree>
    <p:extLst>
      <p:ext uri="{BB962C8B-B14F-4D97-AF65-F5344CB8AC3E}">
        <p14:creationId xmlns:p14="http://schemas.microsoft.com/office/powerpoint/2010/main" xmlns="" val="321792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 advTm="20787">
        <p14:switch dir="r"/>
      </p:transition>
    </mc:Choice>
    <mc:Fallback>
      <p:transition spd="slow" advTm="207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916832"/>
            <a:ext cx="8136904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Уфе имеется мемориальный Дом-музей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поэта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находится по ул. Гоголя 28. Дом был подарен Правительством Башкирской АССР поэту в связи с 20-летием творческой деятельности. Здесь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Гафури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прожил последние 11 лет своей жизни и здесь родились многие его известные произведения.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Дом-музей на родине народного поэта в Зилим-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Каранове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Неотъемлемой частью Уфы стал памятник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Мажиту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Гафури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перед зданием театра, скульптура создана народным художником СССР, лауреатом Ленинской премии Львом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Кербелем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и архитектором Львом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Хихлухой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городе Ишимбае в 1967 году открыт бюст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Гафури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, который в 1974 году заменён на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памятник</a:t>
            </a:r>
            <a:r>
              <a:rPr lang="ru-RU" baseline="30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В Уфе действует общественный фонд культуры имени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Мажита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Гафури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21378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МУЗЕИ И ПАМЯТНИКИ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90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21330">
        <p14:glitter pattern="hexagon"/>
      </p:transition>
    </mc:Choice>
    <mc:Fallback>
      <p:transition spd="slow" advTm="213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0329"/>
            <a:ext cx="9144000" cy="595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3003293"/>
      </p:ext>
    </p:extLst>
  </p:cSld>
  <p:clrMapOvr>
    <a:masterClrMapping/>
  </p:clrMapOvr>
  <p:transition spd="slow" advTm="20761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МАЖИТ ГАФУРИ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БИОГРАФИЯ ИЗ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ЖИЗНИ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Курай - Башкирская мелодия (www.hotplayer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67544" y="56928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80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 advTm="5304">
        <p:circle/>
      </p:transition>
    </mc:Choice>
    <mc:Fallback>
      <p:transition spd="slow" advTm="5304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МАЖИТ ГАФУР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116534"/>
            <a:ext cx="5210465" cy="697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128802"/>
      </p:ext>
    </p:extLst>
  </p:cSld>
  <p:clrMapOvr>
    <a:masterClrMapping/>
  </p:clrMapOvr>
  <p:transition spd="slow" advTm="564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91264" cy="1124744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ston" pitchFamily="66" charset="0"/>
              </a:rPr>
              <a:t>БИОГРАФИЯ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ston" pitchFamily="66" charset="0"/>
            </a:endParaRPr>
          </a:p>
        </p:txBody>
      </p:sp>
      <p:pic>
        <p:nvPicPr>
          <p:cNvPr id="1026" name="Picture 2" descr="C:\Users\Ольга\Downloads\ОДД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53650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952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5596">
        <p14:prism isInverted="1"/>
      </p:transition>
    </mc:Choice>
    <mc:Fallback>
      <p:transition spd="slow" advTm="55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72579">
            <a:off x="162615" y="-45640"/>
            <a:ext cx="56433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rgbClr val="FF3399"/>
                </a:solidFill>
              </a:rPr>
              <a:t>Мажи́т Гафури́</a:t>
            </a:r>
            <a:r>
              <a:rPr lang="vi-VN" sz="2000" dirty="0">
                <a:solidFill>
                  <a:srgbClr val="FF3399"/>
                </a:solidFill>
              </a:rPr>
              <a:t> (башк. </a:t>
            </a:r>
            <a:r>
              <a:rPr lang="vi-VN" sz="2000" i="1" dirty="0">
                <a:solidFill>
                  <a:srgbClr val="FF3399"/>
                </a:solidFill>
              </a:rPr>
              <a:t>Мәжит Ғафури</a:t>
            </a:r>
            <a:r>
              <a:rPr lang="vi-VN" sz="2000" dirty="0">
                <a:solidFill>
                  <a:srgbClr val="FF3399"/>
                </a:solidFill>
              </a:rPr>
              <a:t>, тат. </a:t>
            </a:r>
            <a:r>
              <a:rPr lang="vi-VN" sz="2000" i="1" dirty="0">
                <a:solidFill>
                  <a:srgbClr val="FF3399"/>
                </a:solidFill>
              </a:rPr>
              <a:t>Мәҗит Гафури</a:t>
            </a:r>
            <a:r>
              <a:rPr lang="vi-VN" sz="2000" dirty="0">
                <a:solidFill>
                  <a:srgbClr val="FF3399"/>
                </a:solidFill>
              </a:rPr>
              <a:t>), полное имя — </a:t>
            </a:r>
            <a:r>
              <a:rPr lang="vi-VN" sz="2000" i="1" dirty="0">
                <a:solidFill>
                  <a:srgbClr val="FF3399"/>
                </a:solidFill>
              </a:rPr>
              <a:t>Габдельмажи́т Нургани́евич Гафу́ров (башк. Ғәбделмәжит Нурғәни улы Ғафуров, тат. Габделмәҗит Нургани улы Гафуров</a:t>
            </a:r>
            <a:r>
              <a:rPr lang="vi-VN" sz="2000" dirty="0">
                <a:solidFill>
                  <a:srgbClr val="FF3399"/>
                </a:solidFill>
              </a:rPr>
              <a:t>; 1880—1934) — </a:t>
            </a:r>
            <a:r>
              <a:rPr lang="vi-VN" sz="2000" dirty="0" smtClean="0">
                <a:solidFill>
                  <a:srgbClr val="FF3399"/>
                </a:solidFill>
              </a:rPr>
              <a:t>башкирский</a:t>
            </a:r>
            <a:r>
              <a:rPr lang="vi-VN" sz="2000" dirty="0">
                <a:solidFill>
                  <a:srgbClr val="FF3399"/>
                </a:solidFill>
              </a:rPr>
              <a:t> и татарский </a:t>
            </a:r>
            <a:r>
              <a:rPr lang="vi-VN" sz="2000" dirty="0" smtClean="0">
                <a:solidFill>
                  <a:srgbClr val="FF3399"/>
                </a:solidFill>
              </a:rPr>
              <a:t>писатель,</a:t>
            </a:r>
            <a:r>
              <a:rPr lang="vi-VN" sz="2000" dirty="0">
                <a:solidFill>
                  <a:srgbClr val="FF3399"/>
                </a:solidFill>
              </a:rPr>
              <a:t> народный поэт Башкирской АССР (1923</a:t>
            </a:r>
            <a:r>
              <a:rPr lang="vi-VN" sz="2000" dirty="0" smtClean="0">
                <a:solidFill>
                  <a:srgbClr val="FF3399"/>
                </a:solidFill>
              </a:rPr>
              <a:t>), </a:t>
            </a:r>
            <a:r>
              <a:rPr lang="vi-VN" sz="2000" dirty="0">
                <a:solidFill>
                  <a:srgbClr val="FF3399"/>
                </a:solidFill>
              </a:rPr>
              <a:t>классик советской башкирской и татарской литературы, поэзии, фольклорист, драматург.</a:t>
            </a:r>
            <a:endParaRPr lang="ru-RU" sz="2000" dirty="0">
              <a:solidFill>
                <a:srgbClr val="FF3399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894045">
            <a:off x="4209885" y="3144907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Родился 8 (20) июля 1880 года в семье </a:t>
            </a:r>
            <a:r>
              <a:rPr lang="ru-RU" sz="1600" dirty="0" err="1">
                <a:solidFill>
                  <a:srgbClr val="0070C0"/>
                </a:solidFill>
              </a:rPr>
              <a:t>хальфы</a:t>
            </a:r>
            <a:r>
              <a:rPr lang="ru-RU" sz="1600" dirty="0">
                <a:solidFill>
                  <a:srgbClr val="0070C0"/>
                </a:solidFill>
              </a:rPr>
              <a:t> (учителя) из деревни Зилим-</a:t>
            </a:r>
            <a:r>
              <a:rPr lang="ru-RU" sz="1600" dirty="0" err="1">
                <a:solidFill>
                  <a:srgbClr val="0070C0"/>
                </a:solidFill>
              </a:rPr>
              <a:t>Караново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Стерлитамакского</a:t>
            </a:r>
            <a:r>
              <a:rPr lang="ru-RU" sz="1600" dirty="0">
                <a:solidFill>
                  <a:srgbClr val="0070C0"/>
                </a:solidFill>
              </a:rPr>
              <a:t> уезда Уфимской губернии (ныне в </a:t>
            </a:r>
            <a:r>
              <a:rPr lang="ru-RU" sz="1600" dirty="0" err="1">
                <a:solidFill>
                  <a:srgbClr val="0070C0"/>
                </a:solidFill>
              </a:rPr>
              <a:t>Гафурийском</a:t>
            </a:r>
            <a:r>
              <a:rPr lang="ru-RU" sz="1600" dirty="0">
                <a:solidFill>
                  <a:srgbClr val="0070C0"/>
                </a:solidFill>
              </a:rPr>
              <a:t> районе Башкортостана) пятым ребёнком. Однозначного указания национальности </a:t>
            </a:r>
            <a:r>
              <a:rPr lang="ru-RU" sz="1600" dirty="0" err="1">
                <a:solidFill>
                  <a:srgbClr val="0070C0"/>
                </a:solidFill>
              </a:rPr>
              <a:t>Мажита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Гафури</a:t>
            </a:r>
            <a:r>
              <a:rPr lang="ru-RU" sz="1600" dirty="0">
                <a:solidFill>
                  <a:srgbClr val="0070C0"/>
                </a:solidFill>
              </a:rPr>
              <a:t> в источниках нет. Председатель Общественного фонда культуры имени М. </a:t>
            </a:r>
            <a:r>
              <a:rPr lang="ru-RU" sz="1600" dirty="0" err="1">
                <a:solidFill>
                  <a:srgbClr val="0070C0"/>
                </a:solidFill>
              </a:rPr>
              <a:t>Гафури</a:t>
            </a:r>
            <a:r>
              <a:rPr lang="ru-RU" sz="1600" dirty="0">
                <a:solidFill>
                  <a:srgbClr val="0070C0"/>
                </a:solidFill>
              </a:rPr>
              <a:t> Л. </a:t>
            </a:r>
            <a:r>
              <a:rPr lang="ru-RU" sz="1600" dirty="0" err="1">
                <a:solidFill>
                  <a:srgbClr val="0070C0"/>
                </a:solidFill>
              </a:rPr>
              <a:t>Камаева</a:t>
            </a:r>
            <a:r>
              <a:rPr lang="ru-RU" sz="1600" dirty="0">
                <a:solidFill>
                  <a:srgbClr val="0070C0"/>
                </a:solidFill>
              </a:rPr>
              <a:t> указывает на татарское происхождение </a:t>
            </a:r>
            <a:r>
              <a:rPr lang="ru-RU" sz="1600" dirty="0" err="1" smtClean="0">
                <a:solidFill>
                  <a:srgbClr val="0070C0"/>
                </a:solidFill>
              </a:rPr>
              <a:t>писателя.В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то же время согласно родословной, опубликованной в 1960 году в книге Р. Г. </a:t>
            </a:r>
            <a:r>
              <a:rPr lang="ru-RU" sz="1600" dirty="0" err="1">
                <a:solidFill>
                  <a:srgbClr val="0070C0"/>
                </a:solidFill>
              </a:rPr>
              <a:t>Кузеева</a:t>
            </a:r>
            <a:r>
              <a:rPr lang="ru-RU" sz="1600" dirty="0">
                <a:solidFill>
                  <a:srgbClr val="0070C0"/>
                </a:solidFill>
              </a:rPr>
              <a:t> «Башкирские </a:t>
            </a:r>
            <a:r>
              <a:rPr lang="ru-RU" sz="1600" dirty="0" err="1">
                <a:solidFill>
                  <a:srgbClr val="0070C0"/>
                </a:solidFill>
              </a:rPr>
              <a:t>шежере</a:t>
            </a:r>
            <a:r>
              <a:rPr lang="ru-RU" sz="1600" dirty="0">
                <a:solidFill>
                  <a:srgbClr val="0070C0"/>
                </a:solidFill>
              </a:rPr>
              <a:t>», </a:t>
            </a:r>
            <a:r>
              <a:rPr lang="ru-RU" sz="1600" dirty="0" err="1">
                <a:solidFill>
                  <a:srgbClr val="0070C0"/>
                </a:solidFill>
              </a:rPr>
              <a:t>Мажит</a:t>
            </a:r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70C0"/>
                </a:solidFill>
              </a:rPr>
              <a:t>Гафури</a:t>
            </a:r>
            <a:r>
              <a:rPr lang="ru-RU" sz="1600" dirty="0">
                <a:solidFill>
                  <a:srgbClr val="0070C0"/>
                </a:solidFill>
              </a:rPr>
              <a:t> происходил из башкирского рода </a:t>
            </a:r>
            <a:r>
              <a:rPr lang="ru-RU" sz="1600" dirty="0" err="1">
                <a:solidFill>
                  <a:srgbClr val="0070C0"/>
                </a:solidFill>
              </a:rPr>
              <a:t>кальсер-табын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20976">
        <p14:ripple/>
      </p:transition>
    </mc:Choice>
    <mc:Fallback>
      <p:transition spd="slow" advTm="209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93" y="116632"/>
            <a:ext cx="4572000" cy="424731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r>
              <a:rPr lang="ru-RU" b="1" dirty="0" smtClean="0"/>
              <a:t>Семья</a:t>
            </a:r>
            <a:endParaRPr lang="ru-RU" b="1" dirty="0"/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Прадед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Габдельмен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дед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Габдельгафур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Отец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Нургани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учитель, мать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Марзия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Братья 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Нурислам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Махадий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Ахсан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Сёстры — Суфия и Фатима.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Супруга — Насырова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Зухра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Камалетдиновна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(1892—1938), родом из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Килимова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Сыновья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Анвар (1910—1977)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(1919—1935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Раиф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Анварович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Гафури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выпускник МГУ им. М. В. Ломоносова, доктор технических наук, профессор;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Халит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Анварович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Гафури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массажист, поэт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9052" y="404664"/>
            <a:ext cx="44149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50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 advTm="21321">
        <p14:pan dir="u"/>
      </p:transition>
    </mc:Choice>
    <mc:Fallback>
      <p:transition spd="slow" advTm="213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ОБРАЗОВАНИЕ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Начальное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образование получил у отца. Маленький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Мажит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в течение двух-трёх лет осваивает «программу» сельского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мектебе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и в одиннадцать лет начинает помогать отцу в обучении детей. Видя большие способности своего сына,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Нургани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осенью 1893 года устраивает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Мажита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в медресе соседней деревни 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Утяшево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 (Большой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Утяш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).</a:t>
            </a:r>
          </a:p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Медресе в деревне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Утяшево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было религиозно-схоластической школой. В декабре 1893 года отец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Мажита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умер, а весной умерла и мать. Оставшись без родителей,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Мажит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не бросил учения. В 1896 году уезжает в Уфу для поступления в медресе «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Гусмания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», однако из-за отсутствия денежных средств не смог поступить и возвращается в родную деревню. С осени 1898 года до весны 1904 года учился в медресе «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Расулия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» города Троицка у Зайнуллы-ишана.</a:t>
            </a:r>
          </a:p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В свободное от учёбы время работал на приисках золотопромышленников 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Рамеевых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, где знакомится с жизнью старателей. Позже М. 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Гафури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 учительствует в казахских степях, занимается сбором образцов народного творчества, проявляет в эти годы интерес и к русской литературе.</a:t>
            </a:r>
          </a:p>
          <a:p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В 1904—1906 годах учился в медресе «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Мухаммадия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» (Казань), а в 1906—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8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годах — в медресе «</a:t>
            </a:r>
            <a:r>
              <a:rPr lang="ru-RU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Галия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ston" pitchFamily="66" charset="0"/>
              </a:rPr>
              <a:t>» (Уфа)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43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826">
        <p14:prism isContent="1"/>
      </p:transition>
    </mc:Choice>
    <mc:Fallback>
      <p:transition spd="slow" advTm="208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ТВОРЧЕСТВО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Первое стихотворение — «</a:t>
            </a:r>
            <a:r>
              <a:rPr lang="ru-RU" sz="2900" dirty="0" err="1">
                <a:solidFill>
                  <a:schemeClr val="bg1"/>
                </a:solidFill>
              </a:rPr>
              <a:t>Шакирдам</a:t>
            </a:r>
            <a:r>
              <a:rPr lang="ru-RU" sz="2900" dirty="0">
                <a:solidFill>
                  <a:schemeClr val="bg1"/>
                </a:solidFill>
              </a:rPr>
              <a:t> ишана» (</a:t>
            </a:r>
            <a:r>
              <a:rPr lang="ru-RU" sz="2900" i="1" dirty="0">
                <a:solidFill>
                  <a:schemeClr val="bg1"/>
                </a:solidFill>
              </a:rPr>
              <a:t>Ишан </a:t>
            </a:r>
            <a:r>
              <a:rPr lang="ru-RU" sz="2900" i="1" dirty="0" err="1">
                <a:solidFill>
                  <a:schemeClr val="bg1"/>
                </a:solidFill>
              </a:rPr>
              <a:t>шәкертләренә</a:t>
            </a:r>
            <a:r>
              <a:rPr lang="ru-RU" sz="2900" dirty="0">
                <a:solidFill>
                  <a:schemeClr val="bg1"/>
                </a:solidFill>
              </a:rPr>
              <a:t>) — было написано </a:t>
            </a:r>
            <a:r>
              <a:rPr lang="ru-RU" sz="2900" dirty="0" err="1">
                <a:solidFill>
                  <a:schemeClr val="bg1"/>
                </a:solidFill>
              </a:rPr>
              <a:t>Гафури</a:t>
            </a:r>
            <a:r>
              <a:rPr lang="ru-RU" sz="2900" dirty="0">
                <a:solidFill>
                  <a:schemeClr val="bg1"/>
                </a:solidFill>
              </a:rPr>
              <a:t> в 1902 году.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В 1904 году в Оренбурге вышла его первая книга «Сибирская железная дорога, или положение нации» (</a:t>
            </a:r>
            <a:r>
              <a:rPr lang="ru-RU" sz="2900" i="1" dirty="0" err="1">
                <a:solidFill>
                  <a:schemeClr val="bg1"/>
                </a:solidFill>
              </a:rPr>
              <a:t>Себер</a:t>
            </a:r>
            <a:r>
              <a:rPr lang="ru-RU" sz="2900" i="1" dirty="0">
                <a:solidFill>
                  <a:schemeClr val="bg1"/>
                </a:solidFill>
              </a:rPr>
              <a:t> </a:t>
            </a:r>
            <a:r>
              <a:rPr lang="ru-RU" sz="2900" i="1" dirty="0" err="1">
                <a:solidFill>
                  <a:schemeClr val="bg1"/>
                </a:solidFill>
              </a:rPr>
              <a:t>тимер</a:t>
            </a:r>
            <a:r>
              <a:rPr lang="ru-RU" sz="2900" i="1" dirty="0">
                <a:solidFill>
                  <a:schemeClr val="bg1"/>
                </a:solidFill>
              </a:rPr>
              <a:t> юлы </a:t>
            </a:r>
            <a:r>
              <a:rPr lang="ru-RU" sz="2900" i="1" dirty="0" err="1">
                <a:solidFill>
                  <a:schemeClr val="bg1"/>
                </a:solidFill>
              </a:rPr>
              <a:t>йәки</a:t>
            </a:r>
            <a:r>
              <a:rPr lang="ru-RU" sz="2900" i="1" dirty="0">
                <a:solidFill>
                  <a:schemeClr val="bg1"/>
                </a:solidFill>
              </a:rPr>
              <a:t> </a:t>
            </a:r>
            <a:r>
              <a:rPr lang="ru-RU" sz="2900" i="1" dirty="0" err="1">
                <a:solidFill>
                  <a:schemeClr val="bg1"/>
                </a:solidFill>
              </a:rPr>
              <a:t>әхүәле</a:t>
            </a:r>
            <a:r>
              <a:rPr lang="ru-RU" sz="2900" i="1" dirty="0">
                <a:solidFill>
                  <a:schemeClr val="bg1"/>
                </a:solidFill>
              </a:rPr>
              <a:t> </a:t>
            </a:r>
            <a:r>
              <a:rPr lang="ru-RU" sz="2900" i="1" dirty="0" err="1">
                <a:solidFill>
                  <a:schemeClr val="bg1"/>
                </a:solidFill>
              </a:rPr>
              <a:t>милләт</a:t>
            </a:r>
            <a:r>
              <a:rPr lang="ru-RU" sz="2900" dirty="0">
                <a:solidFill>
                  <a:schemeClr val="bg1"/>
                </a:solidFill>
              </a:rPr>
              <a:t>).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Первая русская революция и её последствия меняют мировоззрение М. </a:t>
            </a:r>
            <a:r>
              <a:rPr lang="ru-RU" sz="2900" dirty="0" err="1">
                <a:solidFill>
                  <a:schemeClr val="bg1"/>
                </a:solidFill>
              </a:rPr>
              <a:t>Гафури</a:t>
            </a:r>
            <a:r>
              <a:rPr lang="ru-RU" sz="2900" dirty="0">
                <a:solidFill>
                  <a:schemeClr val="bg1"/>
                </a:solidFill>
              </a:rPr>
              <a:t>. В стихах «Наши дни», «Две птицы», «Богач» (1905—1907) отражается резкое столкновение социальных классов. Глубокие перемены в мировоззрении поэта отчётливо проявляются особенно в стихах «Завещание 1906 года 1907 году» и «Ответ 1907 года».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Занимался сбором и изучением башкирского фольклора. Один из вариантов башкирского эпоса «</a:t>
            </a:r>
            <a:r>
              <a:rPr lang="ru-RU" sz="2900" dirty="0" err="1">
                <a:solidFill>
                  <a:schemeClr val="bg1"/>
                </a:solidFill>
              </a:rPr>
              <a:t>Заятуляк</a:t>
            </a:r>
            <a:r>
              <a:rPr lang="ru-RU" sz="2900" dirty="0">
                <a:solidFill>
                  <a:schemeClr val="bg1"/>
                </a:solidFill>
              </a:rPr>
              <a:t> и </a:t>
            </a:r>
            <a:r>
              <a:rPr lang="ru-RU" sz="2900" dirty="0" err="1">
                <a:solidFill>
                  <a:schemeClr val="bg1"/>
                </a:solidFill>
              </a:rPr>
              <a:t>Хыухылу</a:t>
            </a:r>
            <a:r>
              <a:rPr lang="ru-RU" sz="2900" dirty="0">
                <a:solidFill>
                  <a:schemeClr val="bg1"/>
                </a:solidFill>
              </a:rPr>
              <a:t>» было опубликовано М. </a:t>
            </a:r>
            <a:r>
              <a:rPr lang="ru-RU" sz="2900" dirty="0" err="1">
                <a:solidFill>
                  <a:schemeClr val="bg1"/>
                </a:solidFill>
              </a:rPr>
              <a:t>Гафури</a:t>
            </a:r>
            <a:r>
              <a:rPr lang="ru-RU" sz="2900" dirty="0">
                <a:solidFill>
                  <a:schemeClr val="bg1"/>
                </a:solidFill>
              </a:rPr>
              <a:t> в 1910 </a:t>
            </a:r>
            <a:r>
              <a:rPr lang="ru-RU" sz="2900" dirty="0" smtClean="0">
                <a:solidFill>
                  <a:schemeClr val="bg1"/>
                </a:solidFill>
              </a:rPr>
              <a:t>году</a:t>
            </a:r>
            <a:r>
              <a:rPr lang="ru-RU" sz="2900" baseline="30000" dirty="0" smtClean="0">
                <a:solidFill>
                  <a:schemeClr val="bg1"/>
                </a:solidFill>
              </a:rPr>
              <a:t>.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В апреле 1912 года в Уфе состоялась встреча двух поэтов: </a:t>
            </a:r>
            <a:r>
              <a:rPr lang="ru-RU" sz="2900" dirty="0" err="1">
                <a:solidFill>
                  <a:schemeClr val="bg1"/>
                </a:solidFill>
              </a:rPr>
              <a:t>Габдуллы</a:t>
            </a:r>
            <a:r>
              <a:rPr lang="ru-RU" sz="2900" dirty="0">
                <a:solidFill>
                  <a:schemeClr val="bg1"/>
                </a:solidFill>
              </a:rPr>
              <a:t> Тукая и </a:t>
            </a:r>
            <a:r>
              <a:rPr lang="ru-RU" sz="2900" dirty="0" err="1">
                <a:solidFill>
                  <a:schemeClr val="bg1"/>
                </a:solidFill>
              </a:rPr>
              <a:t>Мажита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Гафури</a:t>
            </a:r>
            <a:r>
              <a:rPr lang="ru-RU" sz="2900" dirty="0">
                <a:solidFill>
                  <a:schemeClr val="bg1"/>
                </a:solidFill>
              </a:rPr>
              <a:t>. На смерть Тукая М. </a:t>
            </a:r>
            <a:r>
              <a:rPr lang="ru-RU" sz="2900" dirty="0" err="1">
                <a:solidFill>
                  <a:schemeClr val="bg1"/>
                </a:solidFill>
              </a:rPr>
              <a:t>Гафури</a:t>
            </a:r>
            <a:r>
              <a:rPr lang="ru-RU" sz="2900" dirty="0">
                <a:solidFill>
                  <a:schemeClr val="bg1"/>
                </a:solidFill>
              </a:rPr>
              <a:t> посвятил стих: «Ты не умер, будешь жить в веках».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После Октябрьской революции много усилий прилагает для организации периодической печати автономной Башкирской республики — газет «Наш путь», «Свобода», «Борьба», «Красный путь», «Бедняки Востока», «Урал», «Башкортостан», «Новая деревня».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В годы Гражданской войны основная тема творчества — героизм, революционная самоотверженность.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В 1925 году в свет выходит его драма «Красная звезда» об участии рабочих и крестьян в революционной борьбе. За неё автор удостоен первой премии </a:t>
            </a:r>
            <a:r>
              <a:rPr lang="ru-RU" sz="2900" dirty="0" err="1">
                <a:solidFill>
                  <a:schemeClr val="bg1"/>
                </a:solidFill>
              </a:rPr>
              <a:t>Башнаркомпроса</a:t>
            </a:r>
            <a:r>
              <a:rPr lang="ru-RU" sz="2900" dirty="0">
                <a:solidFill>
                  <a:schemeClr val="bg1"/>
                </a:solidFill>
              </a:rPr>
              <a:t>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В 1928—1929 годах поэт пишет либретто оперы «Труженик», оказавшее влияние на развитие национальной музыкальной драматургии.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До 1928 года </a:t>
            </a:r>
            <a:r>
              <a:rPr lang="ru-RU" sz="2900" dirty="0" err="1">
                <a:solidFill>
                  <a:schemeClr val="bg1"/>
                </a:solidFill>
              </a:rPr>
              <a:t>Мажит</a:t>
            </a:r>
            <a:r>
              <a:rPr lang="ru-RU" sz="2900" dirty="0">
                <a:solidFill>
                  <a:schemeClr val="bg1"/>
                </a:solidFill>
              </a:rPr>
              <a:t> </a:t>
            </a:r>
            <a:r>
              <a:rPr lang="ru-RU" sz="2900" dirty="0" err="1">
                <a:solidFill>
                  <a:schemeClr val="bg1"/>
                </a:solidFill>
              </a:rPr>
              <a:t>Гафури</a:t>
            </a:r>
            <a:r>
              <a:rPr lang="ru-RU" sz="2900" dirty="0">
                <a:solidFill>
                  <a:schemeClr val="bg1"/>
                </a:solidFill>
              </a:rPr>
              <a:t> работал в газете «Яна </a:t>
            </a:r>
            <a:r>
              <a:rPr lang="ru-RU" sz="2900" dirty="0" err="1">
                <a:solidFill>
                  <a:schemeClr val="bg1"/>
                </a:solidFill>
              </a:rPr>
              <a:t>Авыл</a:t>
            </a:r>
            <a:r>
              <a:rPr lang="ru-RU" sz="2900" dirty="0">
                <a:solidFill>
                  <a:schemeClr val="bg1"/>
                </a:solidFill>
              </a:rPr>
              <a:t>» (до 1924 года — «Башкортостан») корректором, журналистом, писал стихи, прозу, пьесы, публицистику</a:t>
            </a:r>
            <a:r>
              <a:rPr lang="ru-RU" sz="2900" dirty="0" smtClean="0">
                <a:solidFill>
                  <a:schemeClr val="bg1"/>
                </a:solidFill>
              </a:rPr>
              <a:t>.</a:t>
            </a:r>
            <a:endParaRPr lang="ru-RU" sz="2900" dirty="0">
              <a:solidFill>
                <a:schemeClr val="bg1"/>
              </a:solidFill>
            </a:endParaRPr>
          </a:p>
          <a:p>
            <a:r>
              <a:rPr lang="ru-RU" sz="2900" dirty="0">
                <a:solidFill>
                  <a:schemeClr val="bg1"/>
                </a:solidFill>
              </a:rPr>
              <a:t>Умер 28 октября 1934 года. Похоронен в Уфе в ЦПКиО имени А. М. Матросова.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433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102">
        <p14:prism isContent="1"/>
      </p:transition>
    </mc:Choice>
    <mc:Fallback>
      <p:transition spd="slow" advTm="211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ОТРЫВКИ  ИЗ  СТИХОВ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1905-1908 года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24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216">
        <p:split orient="vert"/>
      </p:transition>
    </mc:Choice>
    <mc:Fallback>
      <p:transition spd="slow" advTm="52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111</TotalTime>
  <Words>202</Words>
  <Application>Microsoft Office PowerPoint</Application>
  <PresentationFormat>Экран (4:3)</PresentationFormat>
  <Paragraphs>84</Paragraphs>
  <Slides>13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Исполнительная</vt:lpstr>
      <vt:lpstr>Слайд 1</vt:lpstr>
      <vt:lpstr>МАЖИТ ГАФУРИ </vt:lpstr>
      <vt:lpstr>Слайд 3</vt:lpstr>
      <vt:lpstr>БИОГРАФИЯ</vt:lpstr>
      <vt:lpstr>Слайд 5</vt:lpstr>
      <vt:lpstr>Слайд 6</vt:lpstr>
      <vt:lpstr>ОБРАЗОВАНИЕ</vt:lpstr>
      <vt:lpstr>ТВОРЧЕСТВО</vt:lpstr>
      <vt:lpstr>ОТРЫВКИ  ИЗ  СТИХОВ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МАЖИТ ГАФУРИ </dc:title>
  <dc:creator>Ольга</dc:creator>
  <cp:lastModifiedBy>Home</cp:lastModifiedBy>
  <cp:revision>26</cp:revision>
  <dcterms:created xsi:type="dcterms:W3CDTF">2021-03-22T11:29:23Z</dcterms:created>
  <dcterms:modified xsi:type="dcterms:W3CDTF">2021-03-28T20:06:18Z</dcterms:modified>
</cp:coreProperties>
</file>