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7" r:id="rId2"/>
    <p:sldId id="256" r:id="rId3"/>
    <p:sldId id="265" r:id="rId4"/>
    <p:sldId id="258" r:id="rId5"/>
    <p:sldId id="266" r:id="rId6"/>
    <p:sldId id="268" r:id="rId7"/>
    <p:sldId id="267" r:id="rId8"/>
    <p:sldId id="270" r:id="rId9"/>
    <p:sldId id="269" r:id="rId10"/>
    <p:sldId id="271" r:id="rId11"/>
    <p:sldId id="272" r:id="rId12"/>
    <p:sldId id="274" r:id="rId13"/>
    <p:sldId id="275" r:id="rId14"/>
    <p:sldId id="281" r:id="rId15"/>
    <p:sldId id="282" r:id="rId16"/>
    <p:sldId id="261" r:id="rId17"/>
    <p:sldId id="276" r:id="rId18"/>
    <p:sldId id="284" r:id="rId19"/>
    <p:sldId id="277" r:id="rId20"/>
    <p:sldId id="278" r:id="rId21"/>
    <p:sldId id="273" r:id="rId22"/>
    <p:sldId id="279" r:id="rId23"/>
    <p:sldId id="280" r:id="rId24"/>
    <p:sldId id="283" r:id="rId25"/>
    <p:sldId id="285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5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06.12.2020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51;&#1080;&#1103;\Desktop\&#1052;&#1086;&#1081;%20&#1092;&#1080;&#1083;&#1100;&#1084;.wmv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ru.wikipedia.org/wiki/%D0%A1%D0%B5%D1%80%D0%BC%D0%B5%D0%BD%D0%B5%D0%B2%D0%BE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3475856"/>
          </a:xfrm>
        </p:spPr>
        <p:txBody>
          <a:bodyPr>
            <a:normAutofit/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Исмагилов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Загир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Гарипович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57200" y="4293096"/>
            <a:ext cx="8686800" cy="1099592"/>
          </a:xfrm>
          <a:prstGeom prst="rect">
            <a:avLst/>
          </a:prstGeom>
        </p:spPr>
        <p:txBody>
          <a:bodyPr vert="horz" anchor="ctr">
            <a:normAutofit fontScale="975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6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600" b="0" i="0" u="none" strike="noStrike" kern="1200" cap="all" spc="0" normalizeH="0" baseline="0" noProof="0" dirty="0">
              <a:ln>
                <a:noFill/>
              </a:ln>
              <a:solidFill>
                <a:schemeClr val="tx2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95146" y="4581128"/>
            <a:ext cx="4866589" cy="138499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r"/>
            <a:r>
              <a:rPr lang="ru-RU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Ахмедина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Дарья </a:t>
            </a:r>
            <a:r>
              <a:rPr lang="ru-RU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Ринатовна</a:t>
            </a:r>
            <a:endParaRPr lang="ru-RU" sz="2800" b="1" cap="none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7 класс</a:t>
            </a:r>
          </a:p>
          <a:p>
            <a:pPr algn="r"/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Учитель: </a:t>
            </a:r>
            <a:r>
              <a:rPr lang="ru-RU" sz="2800" b="1" cap="none" spc="50" dirty="0" err="1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Мусалимова</a:t>
            </a:r>
            <a:r>
              <a:rPr lang="ru-RU" sz="28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4">
                    <a:lumMod val="75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 Г.С.</a:t>
            </a:r>
            <a:endParaRPr lang="ru-RU" sz="28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4">
                  <a:lumMod val="75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95736" y="332656"/>
            <a:ext cx="458208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Исмагилова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980728"/>
            <a:ext cx="489654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1959 году была написана музыкальная комедия «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Кодаса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», в которой показано противостояние жителей башкирской деревни 30-х годов в отстаивании старого образа жизни и внедрении нового веяния времени, а также борьба с предрассудками, происходившая в сознании людей и на корню ломавшая устоявшиеся стереотипы. В качестве фона для увлекательного сюжета композитор Исмагилов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использовал поэтические картины природы, умело показал характеры главных героев. За этот период позади осталась успешная учеба в студии, окончание композиторского факультета консерватории и назначение в 1958 году на должность председателя Союза композиторов Башкирии, в который Исмагилов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был принят в 1943 году. Затем его жизненный путь тесно слился с Государственным институтом искусств Уфы, где Исмагилов стал первым ректором. На этой должности он пробыл около 20 лет, три десятка лет работал педагогом по композиции</a:t>
            </a:r>
            <a:r>
              <a:rPr lang="ru-RU" dirty="0"/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0072" y="1700808"/>
            <a:ext cx="3629325" cy="3284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1287284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458200" cy="1222375"/>
          </a:xfrm>
        </p:spPr>
        <p:txBody>
          <a:bodyPr>
            <a:noAutofit/>
          </a:bodyPr>
          <a:lstStyle/>
          <a:p>
            <a:pPr algn="just"/>
            <a:r>
              <a:rPr lang="ru-RU" sz="2400" dirty="0" smtClean="0"/>
              <a:t>Исмагилов тяготеет к национально-исторической тематике в операх, воплощению образов известных исторических личностей, выдвинувшихся из числа башкир, драматических и бытовых коллизий жизни простого человека. Среди них: историко-героическая опера </a:t>
            </a:r>
            <a:r>
              <a:rPr lang="ru-RU" sz="2400" b="1" dirty="0" smtClean="0"/>
              <a:t>«Салават </a:t>
            </a:r>
            <a:r>
              <a:rPr lang="ru-RU" sz="2400" b="1" dirty="0" err="1" smtClean="0"/>
              <a:t>Юлаев</a:t>
            </a:r>
            <a:r>
              <a:rPr lang="ru-RU" sz="2400" b="1" dirty="0" smtClean="0"/>
              <a:t>»</a:t>
            </a:r>
            <a:r>
              <a:rPr lang="ru-RU" sz="2400" dirty="0" smtClean="0"/>
              <a:t>, повествующая о национальном герое</a:t>
            </a:r>
            <a:endParaRPr lang="ru-RU" sz="2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23928" y="3899938"/>
            <a:ext cx="4896544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6146" name="Picture 2" descr="C:\Users\Елена\Desktop\15606191e3f2c525ce3bcbda3fd4278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3212976"/>
            <a:ext cx="5040560" cy="28086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Мой фильм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760" y="0"/>
            <a:ext cx="9018240" cy="67636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88640"/>
            <a:ext cx="8458200" cy="4248472"/>
          </a:xfrm>
        </p:spPr>
        <p:txBody>
          <a:bodyPr>
            <a:normAutofit/>
          </a:bodyPr>
          <a:lstStyle/>
          <a:p>
            <a:r>
              <a:rPr lang="ru-RU" sz="2200" dirty="0" smtClean="0"/>
              <a:t>Героико-эпические оперы </a:t>
            </a:r>
            <a:r>
              <a:rPr lang="ru-RU" sz="2200" b="1" dirty="0" smtClean="0"/>
              <a:t>«Послы Урала»</a:t>
            </a:r>
            <a:r>
              <a:rPr lang="ru-RU" sz="2200" dirty="0" smtClean="0"/>
              <a:t>, затрагивающая тему воссоединения башкир с Россией, и</a:t>
            </a:r>
            <a:r>
              <a:rPr lang="ru-RU" sz="2200" b="1" dirty="0" smtClean="0"/>
              <a:t> «</a:t>
            </a:r>
            <a:r>
              <a:rPr lang="ru-RU" sz="2200" b="1" dirty="0" err="1" smtClean="0"/>
              <a:t>Кахым-туря</a:t>
            </a:r>
            <a:r>
              <a:rPr lang="ru-RU" sz="2200" b="1" dirty="0" smtClean="0"/>
              <a:t>»</a:t>
            </a:r>
            <a:r>
              <a:rPr lang="ru-RU" sz="2200" dirty="0" smtClean="0"/>
              <a:t>, где героем является военачальник, под предводительством которого башкиры отважно сражались против Наполеона. В центре оперы </a:t>
            </a:r>
            <a:r>
              <a:rPr lang="ru-RU" sz="2200" b="1" dirty="0" smtClean="0"/>
              <a:t>«</a:t>
            </a:r>
            <a:r>
              <a:rPr lang="ru-RU" sz="2200" b="1" dirty="0" err="1" smtClean="0"/>
              <a:t>Акмулла</a:t>
            </a:r>
            <a:r>
              <a:rPr lang="ru-RU" sz="2200" b="1" dirty="0" smtClean="0"/>
              <a:t>»</a:t>
            </a:r>
            <a:r>
              <a:rPr lang="ru-RU" sz="2200" dirty="0" smtClean="0"/>
              <a:t>- образ башкирского поэта-просветителя 19 века. К разновидности лирико-драматических сочинений относятся оперы </a:t>
            </a:r>
            <a:r>
              <a:rPr lang="ru-RU" sz="2200" b="1" dirty="0" smtClean="0"/>
              <a:t>«</a:t>
            </a:r>
            <a:r>
              <a:rPr lang="ru-RU" sz="2200" b="1" dirty="0" err="1" smtClean="0"/>
              <a:t>Шаура</a:t>
            </a:r>
            <a:r>
              <a:rPr lang="ru-RU" sz="2200" b="1" dirty="0" smtClean="0"/>
              <a:t>»</a:t>
            </a:r>
            <a:r>
              <a:rPr lang="ru-RU" sz="2200" dirty="0" smtClean="0"/>
              <a:t> и</a:t>
            </a:r>
            <a:r>
              <a:rPr lang="ru-RU" sz="2200" b="1" dirty="0" smtClean="0"/>
              <a:t>«Волны </a:t>
            </a:r>
            <a:r>
              <a:rPr lang="ru-RU" sz="2200" b="1" dirty="0" err="1" smtClean="0"/>
              <a:t>Агидели</a:t>
            </a:r>
            <a:r>
              <a:rPr lang="ru-RU" sz="2200" b="1" dirty="0" smtClean="0"/>
              <a:t>»</a:t>
            </a:r>
            <a:r>
              <a:rPr lang="ru-RU" sz="2200" dirty="0" smtClean="0"/>
              <a:t>;</a:t>
            </a:r>
            <a:r>
              <a:rPr lang="ru-RU" sz="2200" b="1" dirty="0" smtClean="0"/>
              <a:t> «</a:t>
            </a:r>
            <a:r>
              <a:rPr lang="ru-RU" sz="2200" b="1" dirty="0" err="1" smtClean="0"/>
              <a:t>Кодаса</a:t>
            </a:r>
            <a:r>
              <a:rPr lang="ru-RU" sz="2200" b="1" dirty="0" smtClean="0"/>
              <a:t>»</a:t>
            </a:r>
            <a:r>
              <a:rPr lang="ru-RU" sz="2200" dirty="0" smtClean="0"/>
              <a:t> и </a:t>
            </a:r>
            <a:r>
              <a:rPr lang="ru-RU" sz="2200" b="1" dirty="0" smtClean="0"/>
              <a:t>«</a:t>
            </a:r>
            <a:r>
              <a:rPr lang="ru-RU" sz="2200" b="1" dirty="0" err="1" smtClean="0"/>
              <a:t>Алмакай</a:t>
            </a:r>
            <a:r>
              <a:rPr lang="ru-RU" sz="2200" b="1" dirty="0" smtClean="0"/>
              <a:t>»</a:t>
            </a:r>
            <a:r>
              <a:rPr lang="ru-RU" sz="2200" dirty="0" smtClean="0"/>
              <a:t> — бытовой музыкальной комедии</a:t>
            </a:r>
            <a:r>
              <a:rPr lang="ru-RU" sz="2700" dirty="0" smtClean="0"/>
              <a:t>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5157192"/>
            <a:ext cx="2376264" cy="136815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Елена\Desktop\МИФТӘХЕТДИН_АКМУЛЛА_(Мифтахетдин_Акмулла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3717032"/>
            <a:ext cx="2520280" cy="2903276"/>
          </a:xfrm>
          <a:prstGeom prst="rect">
            <a:avLst/>
          </a:prstGeom>
          <a:noFill/>
        </p:spPr>
      </p:pic>
      <p:pic>
        <p:nvPicPr>
          <p:cNvPr id="7171" name="Picture 3" descr="C:\Users\Елена\Desktop\hr_054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3573016"/>
            <a:ext cx="2769710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836712"/>
            <a:ext cx="2793653" cy="420098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1196752"/>
            <a:ext cx="3757265" cy="4231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0637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99592" y="364014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Заслуги и достижения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Загира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Гариповича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836712"/>
            <a:ext cx="74168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1982 год для маленькой Башкирии ознаменовался празднованием 425-летия воссоединения с государством Русским. К такой знаменательной дате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Загир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Гарипович Исмагилов приурочил оперу «Послы Урала», основным героем которой показал народ: в начале произведения униженный и оскорбленный, а в счастливом финале – ликующий и торжествующий. Основным мотивом в опере, принесшей композитору звание Народного артиста СССР, стала песня «Урал». Свое творчество башкирский автор успешно сочетал с активной общественной работой, являлся депутатом нескольких созывов республиканского Верховного Совета, а потом и его председателем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391257"/>
            <a:ext cx="4032448" cy="296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795126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8458200" cy="3871912"/>
          </a:xfrm>
        </p:spPr>
        <p:txBody>
          <a:bodyPr>
            <a:normAutofit/>
          </a:bodyPr>
          <a:lstStyle/>
          <a:p>
            <a:r>
              <a:rPr lang="ru-RU" dirty="0" smtClean="0"/>
              <a:t> С 1958 года — </a:t>
            </a:r>
            <a:r>
              <a:rPr lang="ru-RU" dirty="0" err="1" smtClean="0"/>
              <a:t>Загир</a:t>
            </a:r>
            <a:r>
              <a:rPr lang="ru-RU" dirty="0" smtClean="0"/>
              <a:t> Гарипович  председатель Союза композиторов </a:t>
            </a:r>
            <a:r>
              <a:rPr lang="ru-RU" dirty="0" err="1" smtClean="0"/>
              <a:t>БАССР,первый</a:t>
            </a:r>
            <a:r>
              <a:rPr lang="ru-RU" dirty="0" smtClean="0"/>
              <a:t> ректор и создатель Уфимского института искусств. (1968—1988), (профессор с 1977 года).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7984" y="3899938"/>
            <a:ext cx="982216" cy="1752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7" name="Рисунок 6" descr="http://borgo.ucoz.ru/data/akademiy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960" y="3760440"/>
            <a:ext cx="4608512" cy="29809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628775"/>
            <a:ext cx="3289300" cy="4525963"/>
          </a:xfrm>
        </p:spPr>
        <p:txBody>
          <a:bodyPr/>
          <a:lstStyle/>
          <a:p>
            <a:pPr algn="ctr"/>
            <a:r>
              <a:rPr lang="ru-RU"/>
              <a:t>Скончался композитор 30 мая 2003 года после тяжелой продолжительной болезни на 87-ом году жизни. </a:t>
            </a:r>
          </a:p>
        </p:txBody>
      </p:sp>
      <p:pic>
        <p:nvPicPr>
          <p:cNvPr id="45060" name="Picture 4" descr="139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1638" y="692150"/>
            <a:ext cx="4151312" cy="5519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4258816" cy="10668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427984" y="836712"/>
            <a:ext cx="4258816" cy="5737824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Произведения композитора исполнялись в СССР и за рубежом.</a:t>
            </a:r>
            <a:br>
              <a:rPr lang="ru-RU" sz="2400" dirty="0" smtClean="0"/>
            </a:br>
            <a:r>
              <a:rPr lang="ru-RU" sz="2400" dirty="0" smtClean="0"/>
              <a:t>Главная особенность музыкальных произведений — тесная связь с башкирским музыкальным фольклором.</a:t>
            </a:r>
            <a:br>
              <a:rPr lang="ru-RU" sz="2400" dirty="0" smtClean="0"/>
            </a:br>
            <a:r>
              <a:rPr lang="ru-RU" sz="2400" dirty="0" smtClean="0"/>
              <a:t>Скончался 30 мая 2003 года в Уфе после продолжительной болезни.</a:t>
            </a:r>
          </a:p>
          <a:p>
            <a:r>
              <a:rPr lang="ru-RU" sz="2400" dirty="0" smtClean="0"/>
              <a:t> </a:t>
            </a:r>
          </a:p>
          <a:p>
            <a:endParaRPr lang="ru-RU" sz="2000" dirty="0"/>
          </a:p>
        </p:txBody>
      </p:sp>
      <p:pic>
        <p:nvPicPr>
          <p:cNvPr id="30722" name="Picture 2" descr="C:\Users\Елена\Desktop\320511_origin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60648"/>
            <a:ext cx="4788024" cy="3258840"/>
          </a:xfrm>
          <a:prstGeom prst="rect">
            <a:avLst/>
          </a:prstGeom>
          <a:noFill/>
        </p:spPr>
      </p:pic>
      <p:pic>
        <p:nvPicPr>
          <p:cNvPr id="1026" name="Picture 2" descr="C:\Users\Елена\Desktop\gen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56992"/>
            <a:ext cx="4776411" cy="3168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476672"/>
            <a:ext cx="3816425" cy="526297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Исмагилов </a:t>
            </a:r>
            <a:r>
              <a:rPr lang="ru-RU" sz="54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Загир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5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Гарипович</a:t>
            </a:r>
            <a:r>
              <a:rPr lang="ru-RU" sz="5400" dirty="0" smtClean="0"/>
              <a:t> </a:t>
            </a:r>
            <a:endParaRPr lang="ru-RU" sz="5400" dirty="0" smtClean="0"/>
          </a:p>
          <a:p>
            <a:pPr algn="ctr"/>
            <a:endParaRPr lang="ru-RU" sz="5400" dirty="0" smtClean="0"/>
          </a:p>
          <a:p>
            <a:pPr algn="ctr"/>
            <a:r>
              <a:rPr lang="ru-RU" sz="2400" dirty="0" smtClean="0"/>
              <a:t>выдающийся </a:t>
            </a:r>
            <a:r>
              <a:rPr lang="ru-RU" sz="2400" dirty="0" smtClean="0"/>
              <a:t>башкирский композитор, педагог, музыкально-общественный деятель, народный артист СССР</a:t>
            </a:r>
            <a:endParaRPr lang="ru-RU" sz="5400" dirty="0">
              <a:solidFill>
                <a:srgbClr val="FF0000"/>
              </a:solidFill>
            </a:endParaRPr>
          </a:p>
        </p:txBody>
      </p:sp>
      <p:pic>
        <p:nvPicPr>
          <p:cNvPr id="46082" name="Picture 2" descr="https://www.belcanto.ru/media/images/persons/160825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52900" y="0"/>
            <a:ext cx="4991100" cy="666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296144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Память  о музыканте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3600" dirty="0" smtClean="0">
                <a:solidFill>
                  <a:srgbClr val="0070C0"/>
                </a:solidFill>
              </a:rPr>
              <a:t>Р.М. </a:t>
            </a:r>
            <a:r>
              <a:rPr lang="ru-RU" sz="3600" dirty="0" err="1" smtClean="0">
                <a:solidFill>
                  <a:srgbClr val="0070C0"/>
                </a:solidFill>
              </a:rPr>
              <a:t>Нурмухаметов</a:t>
            </a:r>
            <a:r>
              <a:rPr lang="ru-RU" sz="3600" dirty="0" smtClean="0">
                <a:solidFill>
                  <a:srgbClr val="0070C0"/>
                </a:solidFill>
              </a:rPr>
              <a:t>. Портрет </a:t>
            </a:r>
            <a:r>
              <a:rPr lang="ru-RU" sz="3600" dirty="0" err="1" smtClean="0">
                <a:solidFill>
                  <a:srgbClr val="0070C0"/>
                </a:solidFill>
              </a:rPr>
              <a:t>Загира</a:t>
            </a:r>
            <a:r>
              <a:rPr lang="ru-RU" sz="3600" dirty="0" smtClean="0">
                <a:solidFill>
                  <a:srgbClr val="0070C0"/>
                </a:solidFill>
              </a:rPr>
              <a:t> Исмагилова. 1974г</a:t>
            </a:r>
            <a:endParaRPr lang="ru-RU" sz="3600" dirty="0">
              <a:solidFill>
                <a:srgbClr val="0070C0"/>
              </a:solidFill>
            </a:endParaRPr>
          </a:p>
        </p:txBody>
      </p:sp>
      <p:pic>
        <p:nvPicPr>
          <p:cNvPr id="27650" name="Picture 2" descr="C:\Users\Елена\Desktop\nurmuhametov-0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8375"/>
            <a:ext cx="7495664" cy="47809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6" name="Picture 4" descr="00008g3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836613"/>
            <a:ext cx="3995737" cy="5327650"/>
          </a:xfrm>
          <a:prstGeom prst="rect">
            <a:avLst/>
          </a:prstGeom>
          <a:noFill/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5292725" y="1125538"/>
            <a:ext cx="3311525" cy="466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0">
                <a:solidFill>
                  <a:srgbClr val="000000"/>
                </a:solidFill>
              </a:rPr>
              <a:t>Бронзовый памятник композитору Загиру Исмагилову. Расположен он по ул. Ленина, рядом с Театром Оперы и балета. Автором скульпторы является лауреат государственной премии имени Салавата Юлаева Ханиф Хабибрахманов. Установка скульптуры приурочена к 40-летию Уфимской государственной академии искусств.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8674" name="Picture 2" descr="C:\Users\Елена\Desktop\phpetaKm9-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32656"/>
            <a:ext cx="8613129" cy="5056464"/>
          </a:xfrm>
          <a:prstGeom prst="rect">
            <a:avLst/>
          </a:prstGeom>
          <a:noFill/>
        </p:spPr>
      </p:pic>
      <p:pic>
        <p:nvPicPr>
          <p:cNvPr id="28675" name="Picture 3" descr="C:\Users\Елена\Desktop\97_big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62103" y="1290384"/>
            <a:ext cx="4181897" cy="556761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Музей в </a:t>
            </a:r>
            <a:r>
              <a:rPr lang="ru-RU" sz="2800" dirty="0" err="1" smtClean="0"/>
              <a:t>Серменево</a:t>
            </a:r>
            <a:r>
              <a:rPr lang="ru-RU" sz="2800" dirty="0" smtClean="0"/>
              <a:t/>
            </a:r>
            <a:br>
              <a:rPr lang="ru-RU" sz="2800" dirty="0" smtClean="0"/>
            </a:br>
            <a:r>
              <a:rPr lang="ru-RU" sz="2800" dirty="0" smtClean="0"/>
              <a:t>При жизни композитора был открыт музей в </a:t>
            </a:r>
            <a:br>
              <a:rPr lang="ru-RU" sz="2800" dirty="0" smtClean="0"/>
            </a:br>
            <a:r>
              <a:rPr lang="ru-RU" sz="2800" dirty="0" smtClean="0"/>
              <a:t>деревне </a:t>
            </a:r>
            <a:r>
              <a:rPr lang="ru-RU" sz="2800" dirty="0" err="1" smtClean="0">
                <a:solidFill>
                  <a:schemeClr val="tx1"/>
                </a:solidFill>
                <a:hlinkClick r:id="rId2" tooltip="Серменево"/>
              </a:rPr>
              <a:t>Серменево</a:t>
            </a:r>
            <a:r>
              <a:rPr lang="ru-RU" sz="2800" dirty="0" smtClean="0"/>
              <a:t> </a:t>
            </a:r>
            <a:r>
              <a:rPr lang="ru-RU" sz="2800" dirty="0" err="1" smtClean="0"/>
              <a:t>Белорецкого</a:t>
            </a:r>
            <a:r>
              <a:rPr lang="ru-RU" sz="2800" dirty="0" smtClean="0"/>
              <a:t> района</a:t>
            </a:r>
            <a:endParaRPr lang="ru-RU" sz="2800" dirty="0"/>
          </a:p>
        </p:txBody>
      </p:sp>
      <p:pic>
        <p:nvPicPr>
          <p:cNvPr id="29698" name="Picture 2" descr="C:\Users\Елена\Desktop\300px-Ismagilov_Zagir_Garipovich_museum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39" y="2492896"/>
            <a:ext cx="6330805" cy="4241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393692"/>
            <a:ext cx="31630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Награды, звания, премии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827584" y="784566"/>
            <a:ext cx="7056784" cy="5731542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деятель искусств РСФСР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артист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Башкирской АССР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РСФСР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Народный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артист СССР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Заслуженный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 культуры Башкирской АССР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Государственная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премия РСФСР имени М. И. Глинки (1973) — за оперу «Волны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Агидели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(1972) и цикл хоров «Слово матери» (1972)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лауреат Республиканская премия имени Салавата </a:t>
            </a:r>
            <a:r>
              <a:rPr lang="ru-RU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Юлаева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 сборник «Новые песни»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премии им. М. </a:t>
            </a:r>
            <a:r>
              <a:rPr lang="ru-RU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Акмуллы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«За заслуги перед 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Отечеством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IV степени (1997)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Ленина (1971)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Трудового Красного Знамени (1967)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Дружбы народов (1977)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Орден «Знак Почёта» (1949)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Медали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гражданин Уфы (1997)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Почётный академик Академии наук Республики Башкортостан (1998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04048" y="1828862"/>
            <a:ext cx="3353839" cy="44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642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404664"/>
            <a:ext cx="4176464" cy="1080120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Детство 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4464496" cy="4968552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Родился композитор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 декабря 1916</a:t>
            </a: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(8 января 1917 новый стиль) в деревне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Верхне-Серменево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в семье лесоруба. С ранних лет будущий композитор увлекался национальной музыкой, играл на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курае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Елена\Desktop\300px-Ismagilov_Zagir_Garipovich_muse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0065" y="2492896"/>
            <a:ext cx="4513935" cy="30243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4555232" cy="6264696"/>
          </a:xfrm>
        </p:spPr>
        <p:txBody>
          <a:bodyPr>
            <a:normAutofit fontScale="85000" lnSpcReduction="20000"/>
          </a:bodyPr>
          <a:lstStyle/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Отец его был потомственным лесорубом, и мальчик с детства познал и тяжесть труда сплавщика леса, и красоту музыки. Его первые музыкальные опыты были связаны с любимым инструментом башкир — </a:t>
            </a:r>
            <a:r>
              <a:rPr lang="ru-RU" dirty="0" err="1" smtClean="0">
                <a:solidFill>
                  <a:schemeClr val="tx1"/>
                </a:solidFill>
              </a:rPr>
              <a:t>кураем</a:t>
            </a:r>
            <a:r>
              <a:rPr lang="ru-RU" dirty="0" smtClean="0">
                <a:solidFill>
                  <a:schemeClr val="tx1"/>
                </a:solidFill>
              </a:rPr>
              <a:t>.</a:t>
            </a:r>
          </a:p>
          <a:p>
            <a:pPr algn="just">
              <a:buNone/>
            </a:pPr>
            <a:r>
              <a:rPr lang="ru-RU" dirty="0" smtClean="0">
                <a:solidFill>
                  <a:schemeClr val="tx1"/>
                </a:solidFill>
              </a:rPr>
              <a:t>Продолжая семейные традиции, поступил в лесотехнический техникум поселка Инзе, по окончании которого устроился работать в организацию «</a:t>
            </a:r>
            <a:r>
              <a:rPr lang="ru-RU" dirty="0" err="1" smtClean="0">
                <a:solidFill>
                  <a:schemeClr val="tx1"/>
                </a:solidFill>
              </a:rPr>
              <a:t>Белорецкий</a:t>
            </a:r>
            <a:r>
              <a:rPr lang="ru-RU" dirty="0" smtClean="0">
                <a:solidFill>
                  <a:schemeClr val="tx1"/>
                </a:solidFill>
              </a:rPr>
              <a:t> леспромхоз». </a:t>
            </a: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31746" name="Picture 2" descr="https://mgazeta.com/upload/medialibrary/2a0/2a02b5a7b37c68e592b154fa9639924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980728"/>
            <a:ext cx="4283968" cy="3581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60486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Начало творческого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пути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0369" y="908720"/>
            <a:ext cx="4975727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Случайная встреча с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Арсланом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Мубаряковым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известным актером, приехавшим в Белорецк на гастроли вместе с Башкирским театром, круто повернула жизнь юноши: ему предложили поработать в спектакле в качестве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кураиста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Дебют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Загира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оказался успешным, и молодой человек получил приглашение обучаться в театральной студии. Именно здесь несостоявшийся лесоруб познавал все тонкости актерского мастерства, выступал с концертами, участвовал в спектаклях. По совету коллег, чувствовавших в нем огромный творческий потенциал, 20-летний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Загир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поступил в башкирскую студию, открывшуюся при Московской консерватории. Незнание нотной грамоты с лихвой компенсировалось музыкальностью, импровизационным даром и отличным слухом башкирского самородка. Именно в это время Исмагилов начал писать свои первые произведения и обрабатывать народные мелодии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0250" y="2132856"/>
            <a:ext cx="3333750" cy="2495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1988576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0"/>
            <a:ext cx="8892480" cy="3573016"/>
          </a:xfrm>
        </p:spPr>
        <p:txBody>
          <a:bodyPr>
            <a:noAutofit/>
          </a:bodyPr>
          <a:lstStyle/>
          <a:p>
            <a:pPr algn="just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tx1"/>
                </a:solidFill>
              </a:rPr>
              <a:t>Еще один переломный момент в биографии композитора связан с именем прославленного башкирского музыканта </a:t>
            </a:r>
            <a:r>
              <a:rPr lang="ru-RU" sz="2800" b="1" dirty="0" err="1">
                <a:solidFill>
                  <a:schemeClr val="tx1"/>
                </a:solidFill>
              </a:rPr>
              <a:t>Газиза</a:t>
            </a:r>
            <a:r>
              <a:rPr lang="ru-RU" sz="2800" b="1" dirty="0">
                <a:solidFill>
                  <a:schemeClr val="tx1"/>
                </a:solidFill>
              </a:rPr>
              <a:t> </a:t>
            </a:r>
            <a:r>
              <a:rPr lang="ru-RU" sz="2800" b="1" dirty="0" err="1">
                <a:solidFill>
                  <a:schemeClr val="tx1"/>
                </a:solidFill>
              </a:rPr>
              <a:t>Альмухаметова</a:t>
            </a:r>
            <a:r>
              <a:rPr lang="ru-RU" sz="2800" b="1" dirty="0">
                <a:solidFill>
                  <a:schemeClr val="tx1"/>
                </a:solidFill>
              </a:rPr>
              <a:t>, угадавшего незаурядность таланта в молодом </a:t>
            </a:r>
            <a:r>
              <a:rPr lang="ru-RU" sz="2800" b="1" dirty="0" err="1">
                <a:solidFill>
                  <a:schemeClr val="tx1"/>
                </a:solidFill>
              </a:rPr>
              <a:t>кураисте</a:t>
            </a:r>
            <a:r>
              <a:rPr lang="ru-RU" sz="2800" b="1" dirty="0">
                <a:solidFill>
                  <a:schemeClr val="tx1"/>
                </a:solidFill>
              </a:rPr>
              <a:t>. Именно он посоветовал 3агиру поступить в только что открытую башкирскую студию при Московской государственной консерватории имени П.И.Чайковского. И вскоре, в 1937 году, </a:t>
            </a:r>
            <a:r>
              <a:rPr lang="ru-RU" sz="2800" b="1" dirty="0" err="1">
                <a:solidFill>
                  <a:schemeClr val="tx1"/>
                </a:solidFill>
              </a:rPr>
              <a:t>Загир</a:t>
            </a:r>
            <a:r>
              <a:rPr lang="ru-RU" sz="2800" b="1" dirty="0">
                <a:solidFill>
                  <a:schemeClr val="tx1"/>
                </a:solidFill>
              </a:rPr>
              <a:t> Исмагилов приезжает в Москву и начинает учиться в студии. </a:t>
            </a:r>
          </a:p>
          <a:p>
            <a:pPr algn="just">
              <a:lnSpc>
                <a:spcPct val="80000"/>
              </a:lnSpc>
              <a:buNone/>
            </a:pPr>
            <a:r>
              <a:rPr lang="ru-RU" sz="2800" b="1" dirty="0">
                <a:solidFill>
                  <a:schemeClr val="tx1"/>
                </a:solidFill>
              </a:rPr>
              <a:t>  </a:t>
            </a:r>
          </a:p>
        </p:txBody>
      </p:sp>
      <p:pic>
        <p:nvPicPr>
          <p:cNvPr id="51202" name="Picture 2" descr="https://kudaufa.ru/uploads/59001eec172ca4c62a48d1e7af2d6b8b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3573016"/>
            <a:ext cx="4608512" cy="30723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260648"/>
            <a:ext cx="8229600" cy="1849392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>
                <a:solidFill>
                  <a:srgbClr val="C00000"/>
                </a:solidFill>
              </a:rPr>
              <a:t>В 1937 году </a:t>
            </a:r>
            <a:r>
              <a:rPr lang="ru-RU" dirty="0" err="1" smtClean="0">
                <a:solidFill>
                  <a:srgbClr val="C00000"/>
                </a:solidFill>
              </a:rPr>
              <a:t>Загир</a:t>
            </a:r>
            <a:r>
              <a:rPr lang="ru-RU" dirty="0" smtClean="0">
                <a:solidFill>
                  <a:srgbClr val="C00000"/>
                </a:solidFill>
              </a:rPr>
              <a:t> Исмагилов поступил учиться в башкирскую студию при МГК имени Петра  Ильича Чайковского.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122" name="Picture 2" descr="C:\Users\Елена\Desktop\000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204864"/>
            <a:ext cx="7536401" cy="44371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34067" y="404664"/>
            <a:ext cx="45820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Творчество </a:t>
            </a:r>
            <a:r>
              <a:rPr lang="ru-RU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Загира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Исмагилова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052736"/>
            <a:ext cx="741682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Музыкальное творчество композитора внесло огромный вклад в культурную жизнь Башкирии; на стихи поэтов-земляков автором было написано большое количество песен. Тематика произведений тесно связана с природой, а также жизнью Родины и башкирского народа. 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23728" y="2807062"/>
            <a:ext cx="4761614" cy="3566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7694838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55776" y="476672"/>
            <a:ext cx="6131024" cy="6097864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период войны (1941-1945 гг.) Исмагилов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Загир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Гарипович жил и работал в Уфе, принимал участие во фронтовых концертах и писал песни на патриотическую тематику: «Последнее письмо», «Песня о героях», «Марш башкирских батыров», «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Шаймуратов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генерал», «Песня о </a:t>
            </a:r>
            <a:r>
              <a:rPr lang="ru-RU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Кусимове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», «Генерал Белов». После выхода песни «Лети, мой гнедой!» о башкирском композиторе заговорила вся страна. -</a:t>
            </a:r>
          </a:p>
          <a:p>
            <a:pPr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После завершения обучения в студии, он заканчивает композиторский факультет по классу композиции </a:t>
            </a:r>
            <a:r>
              <a:rPr lang="ru-RU" i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Владимира Георгиевича </a:t>
            </a:r>
            <a:r>
              <a:rPr lang="ru-RU" i="1" u="sng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Фере</a:t>
            </a:r>
            <a:r>
              <a:rPr lang="ru-RU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4" name="Рисунок 3" descr="http://borgo.ucoz.ru/imajes-raznoe/fer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23224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</TotalTime>
  <Words>904</Words>
  <Application>Microsoft Office PowerPoint</Application>
  <PresentationFormat>Экран (4:3)</PresentationFormat>
  <Paragraphs>51</Paragraphs>
  <Slides>25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Трек</vt:lpstr>
      <vt:lpstr>Исмагилов  Загир  Гарипович </vt:lpstr>
      <vt:lpstr>Слайд 2</vt:lpstr>
      <vt:lpstr>Детство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Исмагилов тяготеет к национально-исторической тематике в операх, воплощению образов известных исторических личностей, выдвинувшихся из числа башкир, драматических и бытовых коллизий жизни простого человека. Среди них: историко-героическая опера «Салават Юлаев», повествующая о национальном герое</vt:lpstr>
      <vt:lpstr>Слайд 12</vt:lpstr>
      <vt:lpstr>Героико-эпические оперы «Послы Урала», затрагивающая тему воссоединения башкир с Россией, и «Кахым-туря», где героем является военачальник, под предводительством которого башкиры отважно сражались против Наполеона. В центре оперы «Акмулла»- образ башкирского поэта-просветителя 19 века. К разновидности лирико-драматических сочинений относятся оперы «Шаура» и«Волны Агидели»; «Кодаса» и «Алмакай» — бытовой музыкальной комедии. </vt:lpstr>
      <vt:lpstr>Слайд 14</vt:lpstr>
      <vt:lpstr>Слайд 15</vt:lpstr>
      <vt:lpstr>Слайд 16</vt:lpstr>
      <vt:lpstr> С 1958 года — Загир Гарипович  председатель Союза композиторов БАССР,первый ректор и создатель Уфимского института искусств. (1968—1988), (профессор с 1977 года).</vt:lpstr>
      <vt:lpstr>Слайд 18</vt:lpstr>
      <vt:lpstr>Слайд 19</vt:lpstr>
      <vt:lpstr>Память  о музыканте Р.М. Нурмухаметов. Портрет Загира Исмагилова. 1974г</vt:lpstr>
      <vt:lpstr>Слайд 21</vt:lpstr>
      <vt:lpstr>Слайд 22</vt:lpstr>
      <vt:lpstr>Музей в Серменево При жизни композитора был открыт музей в  деревне Серменево Белорецкого района</vt:lpstr>
      <vt:lpstr>Слайд 24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Исмагилов  Загир  Гарипович </dc:title>
  <dc:creator>Asus</dc:creator>
  <cp:lastModifiedBy>Asus</cp:lastModifiedBy>
  <cp:revision>4</cp:revision>
  <dcterms:created xsi:type="dcterms:W3CDTF">2020-12-06T14:03:37Z</dcterms:created>
  <dcterms:modified xsi:type="dcterms:W3CDTF">2020-12-06T14:35:03Z</dcterms:modified>
</cp:coreProperties>
</file>